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9"/>
  </p:notesMasterIdLst>
  <p:handoutMasterIdLst>
    <p:handoutMasterId r:id="rId210"/>
  </p:handoutMasterIdLst>
  <p:sldIdLst>
    <p:sldId id="501" r:id="rId2"/>
    <p:sldId id="448" r:id="rId3"/>
    <p:sldId id="503" r:id="rId4"/>
    <p:sldId id="641" r:id="rId5"/>
    <p:sldId id="525" r:id="rId6"/>
    <p:sldId id="528" r:id="rId7"/>
    <p:sldId id="529" r:id="rId8"/>
    <p:sldId id="530" r:id="rId9"/>
    <p:sldId id="532" r:id="rId10"/>
    <p:sldId id="531" r:id="rId11"/>
    <p:sldId id="533" r:id="rId12"/>
    <p:sldId id="534" r:id="rId13"/>
    <p:sldId id="535" r:id="rId14"/>
    <p:sldId id="493" r:id="rId15"/>
    <p:sldId id="536" r:id="rId16"/>
    <p:sldId id="537" r:id="rId17"/>
    <p:sldId id="539" r:id="rId18"/>
    <p:sldId id="540" r:id="rId19"/>
    <p:sldId id="541" r:id="rId20"/>
    <p:sldId id="542" r:id="rId21"/>
    <p:sldId id="543" r:id="rId22"/>
    <p:sldId id="544" r:id="rId23"/>
    <p:sldId id="545" r:id="rId24"/>
    <p:sldId id="269" r:id="rId25"/>
    <p:sldId id="261" r:id="rId26"/>
    <p:sldId id="546" r:id="rId27"/>
    <p:sldId id="547" r:id="rId28"/>
    <p:sldId id="549" r:id="rId29"/>
    <p:sldId id="550" r:id="rId30"/>
    <p:sldId id="551" r:id="rId31"/>
    <p:sldId id="552" r:id="rId32"/>
    <p:sldId id="553" r:id="rId33"/>
    <p:sldId id="554" r:id="rId34"/>
    <p:sldId id="555" r:id="rId35"/>
    <p:sldId id="617" r:id="rId36"/>
    <p:sldId id="557" r:id="rId37"/>
    <p:sldId id="558" r:id="rId38"/>
    <p:sldId id="559" r:id="rId39"/>
    <p:sldId id="560" r:id="rId40"/>
    <p:sldId id="561" r:id="rId41"/>
    <p:sldId id="562" r:id="rId42"/>
    <p:sldId id="563" r:id="rId43"/>
    <p:sldId id="564" r:id="rId44"/>
    <p:sldId id="565" r:id="rId45"/>
    <p:sldId id="566" r:id="rId46"/>
    <p:sldId id="567" r:id="rId47"/>
    <p:sldId id="568" r:id="rId48"/>
    <p:sldId id="569" r:id="rId49"/>
    <p:sldId id="570" r:id="rId50"/>
    <p:sldId id="571" r:id="rId51"/>
    <p:sldId id="584" r:id="rId52"/>
    <p:sldId id="572" r:id="rId53"/>
    <p:sldId id="585" r:id="rId54"/>
    <p:sldId id="586" r:id="rId55"/>
    <p:sldId id="587" r:id="rId56"/>
    <p:sldId id="588" r:id="rId57"/>
    <p:sldId id="577" r:id="rId58"/>
    <p:sldId id="578" r:id="rId59"/>
    <p:sldId id="579" r:id="rId60"/>
    <p:sldId id="580" r:id="rId61"/>
    <p:sldId id="581" r:id="rId62"/>
    <p:sldId id="582" r:id="rId63"/>
    <p:sldId id="583" r:id="rId64"/>
    <p:sldId id="417" r:id="rId65"/>
    <p:sldId id="305" r:id="rId66"/>
    <p:sldId id="314" r:id="rId67"/>
    <p:sldId id="418" r:id="rId68"/>
    <p:sldId id="419" r:id="rId69"/>
    <p:sldId id="618" r:id="rId70"/>
    <p:sldId id="319" r:id="rId71"/>
    <p:sldId id="322" r:id="rId72"/>
    <p:sldId id="321" r:id="rId73"/>
    <p:sldId id="497" r:id="rId74"/>
    <p:sldId id="619" r:id="rId75"/>
    <p:sldId id="620" r:id="rId76"/>
    <p:sldId id="323" r:id="rId77"/>
    <p:sldId id="621" r:id="rId78"/>
    <p:sldId id="320" r:id="rId79"/>
    <p:sldId id="326" r:id="rId80"/>
    <p:sldId id="327" r:id="rId81"/>
    <p:sldId id="329" r:id="rId82"/>
    <p:sldId id="331" r:id="rId83"/>
    <p:sldId id="433" r:id="rId84"/>
    <p:sldId id="334" r:id="rId85"/>
    <p:sldId id="622" r:id="rId86"/>
    <p:sldId id="335" r:id="rId87"/>
    <p:sldId id="623" r:id="rId88"/>
    <p:sldId id="624" r:id="rId89"/>
    <p:sldId id="421" r:id="rId90"/>
    <p:sldId id="625" r:id="rId91"/>
    <p:sldId id="336" r:id="rId92"/>
    <p:sldId id="474" r:id="rId93"/>
    <p:sldId id="337" r:id="rId94"/>
    <p:sldId id="338" r:id="rId95"/>
    <p:sldId id="626" r:id="rId96"/>
    <p:sldId id="627" r:id="rId97"/>
    <p:sldId id="628" r:id="rId98"/>
    <p:sldId id="629" r:id="rId99"/>
    <p:sldId id="630" r:id="rId100"/>
    <p:sldId id="631" r:id="rId101"/>
    <p:sldId id="632" r:id="rId102"/>
    <p:sldId id="633" r:id="rId103"/>
    <p:sldId id="634" r:id="rId104"/>
    <p:sldId id="635" r:id="rId105"/>
    <p:sldId id="342" r:id="rId106"/>
    <p:sldId id="450" r:id="rId107"/>
    <p:sldId id="452" r:id="rId108"/>
    <p:sldId id="636" r:id="rId109"/>
    <p:sldId id="343" r:id="rId110"/>
    <p:sldId id="345" r:id="rId111"/>
    <p:sldId id="637" r:id="rId112"/>
    <p:sldId id="346" r:id="rId113"/>
    <p:sldId id="638" r:id="rId114"/>
    <p:sldId id="347" r:id="rId115"/>
    <p:sldId id="348" r:id="rId116"/>
    <p:sldId id="349" r:id="rId117"/>
    <p:sldId id="350" r:id="rId118"/>
    <p:sldId id="351" r:id="rId119"/>
    <p:sldId id="352" r:id="rId120"/>
    <p:sldId id="353" r:id="rId121"/>
    <p:sldId id="354" r:id="rId122"/>
    <p:sldId id="355" r:id="rId123"/>
    <p:sldId id="356" r:id="rId124"/>
    <p:sldId id="484" r:id="rId125"/>
    <p:sldId id="358" r:id="rId126"/>
    <p:sldId id="589" r:id="rId127"/>
    <p:sldId id="590" r:id="rId128"/>
    <p:sldId id="477" r:id="rId129"/>
    <p:sldId id="434" r:id="rId130"/>
    <p:sldId id="424" r:id="rId131"/>
    <p:sldId id="359" r:id="rId132"/>
    <p:sldId id="360" r:id="rId133"/>
    <p:sldId id="361" r:id="rId134"/>
    <p:sldId id="362" r:id="rId135"/>
    <p:sldId id="363" r:id="rId136"/>
    <p:sldId id="605" r:id="rId137"/>
    <p:sldId id="591" r:id="rId138"/>
    <p:sldId id="428" r:id="rId139"/>
    <p:sldId id="427" r:id="rId140"/>
    <p:sldId id="429" r:id="rId141"/>
    <p:sldId id="430" r:id="rId142"/>
    <p:sldId id="592" r:id="rId143"/>
    <p:sldId id="593" r:id="rId144"/>
    <p:sldId id="594" r:id="rId145"/>
    <p:sldId id="502" r:id="rId146"/>
    <p:sldId id="595" r:id="rId147"/>
    <p:sldId id="597" r:id="rId148"/>
    <p:sldId id="596" r:id="rId149"/>
    <p:sldId id="598" r:id="rId150"/>
    <p:sldId id="599" r:id="rId151"/>
    <p:sldId id="600" r:id="rId152"/>
    <p:sldId id="601" r:id="rId153"/>
    <p:sldId id="602" r:id="rId154"/>
    <p:sldId id="431" r:id="rId155"/>
    <p:sldId id="606" r:id="rId156"/>
    <p:sldId id="383" r:id="rId157"/>
    <p:sldId id="604" r:id="rId158"/>
    <p:sldId id="607" r:id="rId159"/>
    <p:sldId id="608" r:id="rId160"/>
    <p:sldId id="432" r:id="rId161"/>
    <p:sldId id="390" r:id="rId162"/>
    <p:sldId id="391" r:id="rId163"/>
    <p:sldId id="609" r:id="rId164"/>
    <p:sldId id="610" r:id="rId165"/>
    <p:sldId id="611" r:id="rId166"/>
    <p:sldId id="612" r:id="rId167"/>
    <p:sldId id="396" r:id="rId168"/>
    <p:sldId id="397" r:id="rId169"/>
    <p:sldId id="399" r:id="rId170"/>
    <p:sldId id="400" r:id="rId171"/>
    <p:sldId id="401" r:id="rId172"/>
    <p:sldId id="613" r:id="rId173"/>
    <p:sldId id="614" r:id="rId174"/>
    <p:sldId id="403" r:id="rId175"/>
    <p:sldId id="615" r:id="rId176"/>
    <p:sldId id="406" r:id="rId177"/>
    <p:sldId id="436" r:id="rId178"/>
    <p:sldId id="407" r:id="rId179"/>
    <p:sldId id="408" r:id="rId180"/>
    <p:sldId id="438" r:id="rId181"/>
    <p:sldId id="409" r:id="rId182"/>
    <p:sldId id="410" r:id="rId183"/>
    <p:sldId id="411" r:id="rId184"/>
    <p:sldId id="412" r:id="rId185"/>
    <p:sldId id="413" r:id="rId186"/>
    <p:sldId id="414" r:id="rId187"/>
    <p:sldId id="415" r:id="rId188"/>
    <p:sldId id="506" r:id="rId189"/>
    <p:sldId id="640" r:id="rId190"/>
    <p:sldId id="639" r:id="rId191"/>
    <p:sldId id="507" r:id="rId192"/>
    <p:sldId id="508" r:id="rId193"/>
    <p:sldId id="509" r:id="rId194"/>
    <p:sldId id="510" r:id="rId195"/>
    <p:sldId id="511" r:id="rId196"/>
    <p:sldId id="512" r:id="rId197"/>
    <p:sldId id="513" r:id="rId198"/>
    <p:sldId id="514" r:id="rId199"/>
    <p:sldId id="515" r:id="rId200"/>
    <p:sldId id="516" r:id="rId201"/>
    <p:sldId id="517" r:id="rId202"/>
    <p:sldId id="518" r:id="rId203"/>
    <p:sldId id="519" r:id="rId204"/>
    <p:sldId id="520" r:id="rId205"/>
    <p:sldId id="521" r:id="rId206"/>
    <p:sldId id="522" r:id="rId207"/>
    <p:sldId id="523" r:id="rId208"/>
  </p:sldIdLst>
  <p:sldSz cx="9144000" cy="6858000" type="screen4x3"/>
  <p:notesSz cx="6858000" cy="9144000"/>
  <p:embeddedFontLst>
    <p:embeddedFont>
      <p:font typeface="ＭＳ Ｐゴシック" panose="020B0600070205080204" pitchFamily="34" charset="-128"/>
      <p:regular r:id="rId211"/>
    </p:embeddedFont>
    <p:embeddedFont>
      <p:font typeface="Calibri" panose="020F0502020204030204" pitchFamily="34" charset="0"/>
      <p:regular r:id="rId212"/>
      <p:bold r:id="rId213"/>
      <p:italic r:id="rId214"/>
      <p:boldItalic r:id="rId215"/>
    </p:embeddedFont>
    <p:embeddedFont>
      <p:font typeface="Verdana" panose="020B0604030504040204" pitchFamily="34" charset="0"/>
      <p:regular r:id="rId216"/>
      <p:bold r:id="rId217"/>
      <p:italic r:id="rId218"/>
      <p:boldItalic r:id="rId219"/>
    </p:embeddedFont>
    <p:embeddedFont>
      <p:font typeface="Book Antiqua" panose="02040602050305030304" pitchFamily="18" charset="0"/>
      <p:regular r:id="rId220"/>
      <p:bold r:id="rId221"/>
      <p:italic r:id="rId222"/>
      <p:boldItalic r:id="rId223"/>
    </p:embeddedFont>
    <p:embeddedFont>
      <p:font typeface="Wingdings 2" panose="05020102010507070707" pitchFamily="18" charset="2"/>
      <p:regular r:id="rId224"/>
    </p:embeddedFont>
    <p:embeddedFont>
      <p:font typeface="Wingdings 3" panose="05040102010807070707" pitchFamily="18" charset="2"/>
      <p:regular r:id="rId225"/>
    </p:embeddedFont>
    <p:embeddedFont>
      <p:font typeface="Corbel" panose="020B0503020204020204" pitchFamily="34" charset="0"/>
      <p:regular r:id="rId226"/>
      <p:bold r:id="rId227"/>
      <p:italic r:id="rId228"/>
      <p:boldItalic r:id="rId2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261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font" Target="fonts/font16.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font" Target="fonts/font17.fntdata"/><Relationship Id="rId201" Type="http://schemas.openxmlformats.org/officeDocument/2006/relationships/slide" Target="slides/slide200.xml"/><Relationship Id="rId222" Type="http://schemas.openxmlformats.org/officeDocument/2006/relationships/font" Target="fonts/font1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font" Target="fonts/font2.fntdata"/><Relationship Id="rId233"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font" Target="fonts/font13.fntdata"/><Relationship Id="rId228" Type="http://schemas.openxmlformats.org/officeDocument/2006/relationships/font" Target="fonts/font18.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font" Target="fonts/font3.fntdata"/><Relationship Id="rId218"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font" Target="fonts/font19.fntdata"/><Relationship Id="rId19" Type="http://schemas.openxmlformats.org/officeDocument/2006/relationships/slide" Target="slides/slide18.xml"/><Relationship Id="rId224" Type="http://schemas.openxmlformats.org/officeDocument/2006/relationships/font" Target="fonts/font14.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font" Target="fonts/font9.fntdata"/><Relationship Id="rId3" Type="http://schemas.openxmlformats.org/officeDocument/2006/relationships/slide" Target="slides/slide2.xml"/><Relationship Id="rId214" Type="http://schemas.openxmlformats.org/officeDocument/2006/relationships/font" Target="fonts/font4.fntdata"/><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10.fntdata"/><Relationship Id="rId225" Type="http://schemas.openxmlformats.org/officeDocument/2006/relationships/font" Target="fonts/font15.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15" Type="http://schemas.openxmlformats.org/officeDocument/2006/relationships/font" Target="fonts/font5.fntdata"/><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11.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1.fntdata"/><Relationship Id="rId23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76640419947507"/>
          <c:y val="3.6746121020586706E-2"/>
          <c:w val="0.78223359580052498"/>
          <c:h val="0.83603549556305456"/>
        </c:manualLayout>
      </c:layout>
      <c:lineChart>
        <c:grouping val="standard"/>
        <c:varyColors val="0"/>
        <c:ser>
          <c:idx val="0"/>
          <c:order val="0"/>
          <c:tx>
            <c:strRef>
              <c:f>Sheet1!$B$113</c:f>
              <c:strCache>
                <c:ptCount val="1"/>
                <c:pt idx="0">
                  <c:v>C</c:v>
                </c:pt>
              </c:strCache>
            </c:strRef>
          </c:tx>
          <c:cat>
            <c:strRef>
              <c:f>Sheet1!$C$112:$D$112</c:f>
              <c:strCache>
                <c:ptCount val="2"/>
                <c:pt idx="0">
                  <c:v>Pre</c:v>
                </c:pt>
                <c:pt idx="1">
                  <c:v>Post</c:v>
                </c:pt>
              </c:strCache>
            </c:strRef>
          </c:cat>
          <c:val>
            <c:numRef>
              <c:f>Sheet1!$C$113:$D$113</c:f>
              <c:numCache>
                <c:formatCode>General</c:formatCode>
                <c:ptCount val="2"/>
                <c:pt idx="0">
                  <c:v>7</c:v>
                </c:pt>
                <c:pt idx="1">
                  <c:v>15</c:v>
                </c:pt>
              </c:numCache>
            </c:numRef>
          </c:val>
          <c:smooth val="0"/>
        </c:ser>
        <c:ser>
          <c:idx val="1"/>
          <c:order val="1"/>
          <c:tx>
            <c:strRef>
              <c:f>Sheet1!$B$114</c:f>
              <c:strCache>
                <c:ptCount val="1"/>
                <c:pt idx="0">
                  <c:v>J</c:v>
                </c:pt>
              </c:strCache>
            </c:strRef>
          </c:tx>
          <c:cat>
            <c:strRef>
              <c:f>Sheet1!$C$112:$D$112</c:f>
              <c:strCache>
                <c:ptCount val="2"/>
                <c:pt idx="0">
                  <c:v>Pre</c:v>
                </c:pt>
                <c:pt idx="1">
                  <c:v>Post</c:v>
                </c:pt>
              </c:strCache>
            </c:strRef>
          </c:cat>
          <c:val>
            <c:numRef>
              <c:f>Sheet1!$C$114:$D$114</c:f>
              <c:numCache>
                <c:formatCode>General</c:formatCode>
                <c:ptCount val="2"/>
                <c:pt idx="0">
                  <c:v>8</c:v>
                </c:pt>
                <c:pt idx="1">
                  <c:v>11</c:v>
                </c:pt>
              </c:numCache>
            </c:numRef>
          </c:val>
          <c:smooth val="0"/>
        </c:ser>
        <c:ser>
          <c:idx val="2"/>
          <c:order val="2"/>
          <c:tx>
            <c:strRef>
              <c:f>Sheet1!$B$115</c:f>
              <c:strCache>
                <c:ptCount val="1"/>
                <c:pt idx="0">
                  <c:v>S</c:v>
                </c:pt>
              </c:strCache>
            </c:strRef>
          </c:tx>
          <c:cat>
            <c:strRef>
              <c:f>Sheet1!$C$112:$D$112</c:f>
              <c:strCache>
                <c:ptCount val="2"/>
                <c:pt idx="0">
                  <c:v>Pre</c:v>
                </c:pt>
                <c:pt idx="1">
                  <c:v>Post</c:v>
                </c:pt>
              </c:strCache>
            </c:strRef>
          </c:cat>
          <c:val>
            <c:numRef>
              <c:f>Sheet1!$C$115:$D$115</c:f>
              <c:numCache>
                <c:formatCode>General</c:formatCode>
                <c:ptCount val="2"/>
                <c:pt idx="0">
                  <c:v>11</c:v>
                </c:pt>
                <c:pt idx="1">
                  <c:v>15</c:v>
                </c:pt>
              </c:numCache>
            </c:numRef>
          </c:val>
          <c:smooth val="0"/>
        </c:ser>
        <c:ser>
          <c:idx val="3"/>
          <c:order val="3"/>
          <c:tx>
            <c:strRef>
              <c:f>Sheet1!$B$116</c:f>
              <c:strCache>
                <c:ptCount val="1"/>
                <c:pt idx="0">
                  <c:v>T</c:v>
                </c:pt>
              </c:strCache>
            </c:strRef>
          </c:tx>
          <c:cat>
            <c:strRef>
              <c:f>Sheet1!$C$112:$D$112</c:f>
              <c:strCache>
                <c:ptCount val="2"/>
                <c:pt idx="0">
                  <c:v>Pre</c:v>
                </c:pt>
                <c:pt idx="1">
                  <c:v>Post</c:v>
                </c:pt>
              </c:strCache>
            </c:strRef>
          </c:cat>
          <c:val>
            <c:numRef>
              <c:f>Sheet1!$C$116:$D$116</c:f>
              <c:numCache>
                <c:formatCode>General</c:formatCode>
                <c:ptCount val="2"/>
                <c:pt idx="0">
                  <c:v>9</c:v>
                </c:pt>
                <c:pt idx="1">
                  <c:v>16</c:v>
                </c:pt>
              </c:numCache>
            </c:numRef>
          </c:val>
          <c:smooth val="0"/>
        </c:ser>
        <c:ser>
          <c:idx val="4"/>
          <c:order val="4"/>
          <c:tx>
            <c:strRef>
              <c:f>Sheet1!$B$117</c:f>
              <c:strCache>
                <c:ptCount val="1"/>
                <c:pt idx="0">
                  <c:v>L</c:v>
                </c:pt>
              </c:strCache>
            </c:strRef>
          </c:tx>
          <c:cat>
            <c:strRef>
              <c:f>Sheet1!$C$112:$D$112</c:f>
              <c:strCache>
                <c:ptCount val="2"/>
                <c:pt idx="0">
                  <c:v>Pre</c:v>
                </c:pt>
                <c:pt idx="1">
                  <c:v>Post</c:v>
                </c:pt>
              </c:strCache>
            </c:strRef>
          </c:cat>
          <c:val>
            <c:numRef>
              <c:f>Sheet1!$C$117:$D$117</c:f>
              <c:numCache>
                <c:formatCode>General</c:formatCode>
                <c:ptCount val="2"/>
                <c:pt idx="0">
                  <c:v>4</c:v>
                </c:pt>
                <c:pt idx="1">
                  <c:v>8</c:v>
                </c:pt>
              </c:numCache>
            </c:numRef>
          </c:val>
          <c:smooth val="0"/>
        </c:ser>
        <c:dLbls>
          <c:showLegendKey val="0"/>
          <c:showVal val="0"/>
          <c:showCatName val="0"/>
          <c:showSerName val="0"/>
          <c:showPercent val="0"/>
          <c:showBubbleSize val="0"/>
        </c:dLbls>
        <c:marker val="1"/>
        <c:smooth val="0"/>
        <c:axId val="107333120"/>
        <c:axId val="107334656"/>
      </c:lineChart>
      <c:catAx>
        <c:axId val="107333120"/>
        <c:scaling>
          <c:orientation val="minMax"/>
        </c:scaling>
        <c:delete val="0"/>
        <c:axPos val="b"/>
        <c:majorTickMark val="out"/>
        <c:minorTickMark val="none"/>
        <c:tickLblPos val="nextTo"/>
        <c:crossAx val="107334656"/>
        <c:crosses val="autoZero"/>
        <c:auto val="1"/>
        <c:lblAlgn val="ctr"/>
        <c:lblOffset val="100"/>
        <c:noMultiLvlLbl val="0"/>
      </c:catAx>
      <c:valAx>
        <c:axId val="107334656"/>
        <c:scaling>
          <c:orientation val="minMax"/>
        </c:scaling>
        <c:delete val="0"/>
        <c:axPos val="l"/>
        <c:majorGridlines/>
        <c:numFmt formatCode="General" sourceLinked="1"/>
        <c:majorTickMark val="out"/>
        <c:minorTickMark val="none"/>
        <c:tickLblPos val="nextTo"/>
        <c:crossAx val="10733312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09F53E-7D40-43CD-87B0-A186B9695863}" type="datetimeFigureOut">
              <a:rPr lang="en-US" smtClean="0"/>
              <a:t>9/23/2014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0ADEE-627B-42E1-A0E4-91EC448A23A8}" type="slidenum">
              <a:rPr lang="en-US" smtClean="0"/>
              <a:t>‹#›</a:t>
            </a:fld>
            <a:endParaRPr lang="en-US"/>
          </a:p>
        </p:txBody>
      </p:sp>
    </p:spTree>
    <p:extLst>
      <p:ext uri="{BB962C8B-B14F-4D97-AF65-F5344CB8AC3E}">
        <p14:creationId xmlns:p14="http://schemas.microsoft.com/office/powerpoint/2010/main" val="184490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C9179-2829-414B-A4B6-F43C270AE071}"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1FB64-77D2-4176-9DED-EC59EDC40F3B}" type="slidenum">
              <a:rPr lang="en-US" smtClean="0"/>
              <a:pPr/>
              <a:t>‹#›</a:t>
            </a:fld>
            <a:endParaRPr lang="en-US"/>
          </a:p>
        </p:txBody>
      </p:sp>
    </p:spTree>
    <p:extLst>
      <p:ext uri="{BB962C8B-B14F-4D97-AF65-F5344CB8AC3E}">
        <p14:creationId xmlns:p14="http://schemas.microsoft.com/office/powerpoint/2010/main" val="241436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ocialsciences.leiden.edu/educationandchildstudies/clinicalchildandadolescentstudies/neurocognitive-development/research/prenatal-risk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5DC31-F84C-426D-ACB9-CA23A7694EAB}" type="slidenum">
              <a:rPr lang="en-US" smtClean="0"/>
              <a:pPr eaLnBrk="1" hangingPunct="1"/>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B410FFB7-EC1B-419D-85D5-98133939D5D9}"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F91F7-1EBC-4183-9190-C16CDD6A9C13}" type="slidenum">
              <a:rPr lang="en-US" smtClean="0"/>
              <a:pPr fontAlgn="base">
                <a:spcBef>
                  <a:spcPct val="0"/>
                </a:spcBef>
                <a:spcAft>
                  <a:spcPct val="0"/>
                </a:spcAft>
                <a:defRPr/>
              </a:pPr>
              <a:t>161</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1407C-2A21-45B1-A86E-CADA864EA302}" type="slidenum">
              <a:rPr lang="en-US" smtClean="0"/>
              <a:pPr fontAlgn="base">
                <a:spcBef>
                  <a:spcPct val="0"/>
                </a:spcBef>
                <a:spcAft>
                  <a:spcPct val="0"/>
                </a:spcAft>
                <a:defRPr/>
              </a:pPr>
              <a:t>162</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9BE7-A7F2-4B5A-A54F-86D67E553F3F}" type="slidenum">
              <a:rPr lang="en-US" smtClean="0"/>
              <a:pPr fontAlgn="base">
                <a:spcBef>
                  <a:spcPct val="0"/>
                </a:spcBef>
                <a:spcAft>
                  <a:spcPct val="0"/>
                </a:spcAft>
                <a:defRPr/>
              </a:pPr>
              <a:t>164</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9BE7-A7F2-4B5A-A54F-86D67E553F3F}" type="slidenum">
              <a:rPr lang="en-US" smtClean="0"/>
              <a:pPr fontAlgn="base">
                <a:spcBef>
                  <a:spcPct val="0"/>
                </a:spcBef>
                <a:spcAft>
                  <a:spcPct val="0"/>
                </a:spcAft>
                <a:defRPr/>
              </a:pPr>
              <a:t>165</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9BE7-A7F2-4B5A-A54F-86D67E553F3F}" type="slidenum">
              <a:rPr lang="en-US" smtClean="0"/>
              <a:pPr fontAlgn="base">
                <a:spcBef>
                  <a:spcPct val="0"/>
                </a:spcBef>
                <a:spcAft>
                  <a:spcPct val="0"/>
                </a:spcAft>
                <a:defRPr/>
              </a:pPr>
              <a:t>166</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F5DC4-C643-4F04-905C-C5F758E84D39}" type="slidenum">
              <a:rPr lang="en-US" smtClean="0"/>
              <a:pPr fontAlgn="base">
                <a:spcBef>
                  <a:spcPct val="0"/>
                </a:spcBef>
                <a:spcAft>
                  <a:spcPct val="0"/>
                </a:spcAft>
                <a:defRPr/>
              </a:pPr>
              <a:t>167</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54B74-9B17-4E9E-8CCA-1B43AC8AF739}" type="slidenum">
              <a:rPr lang="en-US" smtClean="0"/>
              <a:pPr fontAlgn="base">
                <a:spcBef>
                  <a:spcPct val="0"/>
                </a:spcBef>
                <a:spcAft>
                  <a:spcPct val="0"/>
                </a:spcAft>
                <a:defRPr/>
              </a:pPr>
              <a:t>168</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7318B9-BD11-4F51-8E5E-B900CEE06008}" type="slidenum">
              <a:rPr lang="en-US" smtClean="0"/>
              <a:pPr fontAlgn="base">
                <a:spcBef>
                  <a:spcPct val="0"/>
                </a:spcBef>
                <a:spcAft>
                  <a:spcPct val="0"/>
                </a:spcAft>
                <a:defRPr/>
              </a:pPr>
              <a:t>169</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2DF19B-0728-49E6-9991-FA437B668982}" type="slidenum">
              <a:rPr lang="en-US" smtClean="0"/>
              <a:pPr fontAlgn="base">
                <a:spcBef>
                  <a:spcPct val="0"/>
                </a:spcBef>
                <a:spcAft>
                  <a:spcPct val="0"/>
                </a:spcAft>
                <a:defRPr/>
              </a:pPr>
              <a:t>170</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2C8E4-BB06-4DCE-BD3A-696367F0FB15}" type="slidenum">
              <a:rPr lang="en-US" smtClean="0"/>
              <a:pPr fontAlgn="base">
                <a:spcBef>
                  <a:spcPct val="0"/>
                </a:spcBef>
                <a:spcAft>
                  <a:spcPct val="0"/>
                </a:spcAft>
                <a:defRPr/>
              </a:pPr>
              <a:t>171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BB54EA66-149E-42D0-BF5A-71269E4A1250}" type="slidenum">
              <a:rPr lang="en-US" altLang="en-US" smtClean="0"/>
              <a:pPr eaLnBrk="1" hangingPunct="1">
                <a:spcBef>
                  <a:spcPct val="0"/>
                </a:spcBef>
              </a:pPr>
              <a:t>18</a:t>
            </a:fld>
            <a:endParaRPr lang="en-US" altLang="en-US" smtClean="0"/>
          </a:p>
        </p:txBody>
      </p:sp>
      <p:sp>
        <p:nvSpPr>
          <p:cNvPr id="155651"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pPr eaLnBrk="1" hangingPunct="1"/>
            <a:r>
              <a:rPr lang="en-US" altLang="en-US" smtClean="0">
                <a:ea typeface="ＭＳ Ｐゴシック" pitchFamily="34" charset="-128"/>
              </a:rPr>
              <a:t>IF can wait 20 secs, then will possibly be able to pull up a more adaptive solution—get better at it.</a:t>
            </a:r>
          </a:p>
        </p:txBody>
      </p:sp>
      <p:sp>
        <p:nvSpPr>
          <p:cNvPr id="155653"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31C97AFF-4181-4D18-8213-14BB5234917D}" type="slidenum">
              <a:rPr lang="en-US" altLang="en-US"/>
              <a:pPr algn="r" eaLnBrk="1" hangingPunct="1">
                <a:spcBef>
                  <a:spcPct val="0"/>
                </a:spcBef>
              </a:pPr>
              <a:t>18</a:t>
            </a:fld>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05242-F987-462F-B6F4-4B518F08617B}" type="slidenum">
              <a:rPr lang="en-US" smtClean="0"/>
              <a:pPr fontAlgn="base">
                <a:spcBef>
                  <a:spcPct val="0"/>
                </a:spcBef>
                <a:spcAft>
                  <a:spcPct val="0"/>
                </a:spcAft>
                <a:defRPr/>
              </a:pPr>
              <a:t>173</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05242-F987-462F-B6F4-4B518F08617B}" type="slidenum">
              <a:rPr lang="en-US" smtClean="0"/>
              <a:pPr fontAlgn="base">
                <a:spcBef>
                  <a:spcPct val="0"/>
                </a:spcBef>
                <a:spcAft>
                  <a:spcPct val="0"/>
                </a:spcAft>
                <a:defRPr/>
              </a:pPr>
              <a:t>174</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05242-F987-462F-B6F4-4B518F08617B}" type="slidenum">
              <a:rPr lang="en-US" smtClean="0"/>
              <a:pPr fontAlgn="base">
                <a:spcBef>
                  <a:spcPct val="0"/>
                </a:spcBef>
                <a:spcAft>
                  <a:spcPct val="0"/>
                </a:spcAft>
                <a:defRPr/>
              </a:pPr>
              <a:t>175</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9AD6D-19D3-43BC-8E0F-8B3895A24E29}" type="slidenum">
              <a:rPr lang="en-US" smtClean="0"/>
              <a:pPr fontAlgn="base">
                <a:spcBef>
                  <a:spcPct val="0"/>
                </a:spcBef>
                <a:spcAft>
                  <a:spcPct val="0"/>
                </a:spcAft>
                <a:defRPr/>
              </a:pPr>
              <a:t>176</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9AD6D-19D3-43BC-8E0F-8B3895A24E29}" type="slidenum">
              <a:rPr lang="en-US" smtClean="0"/>
              <a:pPr fontAlgn="base">
                <a:spcBef>
                  <a:spcPct val="0"/>
                </a:spcBef>
                <a:spcAft>
                  <a:spcPct val="0"/>
                </a:spcAft>
                <a:defRPr/>
              </a:pPr>
              <a:t>177</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14B95-8422-4DC0-94E9-E9FBBC9540DA}" type="slidenum">
              <a:rPr lang="en-US" smtClean="0"/>
              <a:pPr fontAlgn="base">
                <a:spcBef>
                  <a:spcPct val="0"/>
                </a:spcBef>
                <a:spcAft>
                  <a:spcPct val="0"/>
                </a:spcAft>
                <a:defRPr/>
              </a:pPr>
              <a:t>178</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336789-9642-4308-82F2-73C49DE5FB23}" type="slidenum">
              <a:rPr lang="en-US" smtClean="0"/>
              <a:pPr fontAlgn="base">
                <a:spcBef>
                  <a:spcPct val="0"/>
                </a:spcBef>
                <a:spcAft>
                  <a:spcPct val="0"/>
                </a:spcAft>
                <a:defRPr/>
              </a:pPr>
              <a:t>179</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794BA-4A8D-40ED-8C86-AD1B3726434B}" type="slidenum">
              <a:rPr lang="en-US" smtClean="0"/>
              <a:pPr fontAlgn="base">
                <a:spcBef>
                  <a:spcPct val="0"/>
                </a:spcBef>
                <a:spcAft>
                  <a:spcPct val="0"/>
                </a:spcAft>
                <a:defRPr/>
              </a:pPr>
              <a:t>181</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AD430-98BA-438C-A9A1-62DA5BEBB3B9}" type="slidenum">
              <a:rPr lang="en-US" smtClean="0"/>
              <a:pPr fontAlgn="base">
                <a:spcBef>
                  <a:spcPct val="0"/>
                </a:spcBef>
                <a:spcAft>
                  <a:spcPct val="0"/>
                </a:spcAft>
                <a:defRPr/>
              </a:pPr>
              <a:t>182</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27E406-04C3-4110-8B20-3BAB499367F9}" type="slidenum">
              <a:rPr lang="en-US" smtClean="0"/>
              <a:pPr fontAlgn="base">
                <a:spcBef>
                  <a:spcPct val="0"/>
                </a:spcBef>
                <a:spcAft>
                  <a:spcPct val="0"/>
                </a:spcAft>
                <a:defRPr/>
              </a:pPr>
              <a:t>183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02A1FD3B-1D18-4ABA-8243-F5CD2F7E4291}" type="slidenum">
              <a:rPr lang="en-US" altLang="en-US" smtClean="0"/>
              <a:pPr eaLnBrk="1" hangingPunct="1">
                <a:spcBef>
                  <a:spcPct val="0"/>
                </a:spcBef>
              </a:pPr>
              <a:t>19</a:t>
            </a:fld>
            <a:endParaRPr lang="en-US" altLang="en-US" smtClean="0"/>
          </a:p>
        </p:txBody>
      </p:sp>
      <p:sp>
        <p:nvSpPr>
          <p:cNvPr id="156675"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pPr eaLnBrk="1" hangingPunct="1"/>
            <a:r>
              <a:rPr lang="en-US" altLang="en-US" smtClean="0">
                <a:ea typeface="ＭＳ Ｐゴシック" pitchFamily="34" charset="-128"/>
              </a:rPr>
              <a:t>Our goal is to get some of those ‘other strategies’ (like verbal assertion) in their memory bin to the top of the stack of choice so it becomes more automatic.  This done through practice and repetition.</a:t>
            </a:r>
          </a:p>
        </p:txBody>
      </p:sp>
      <p:sp>
        <p:nvSpPr>
          <p:cNvPr id="156677"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74DE0124-1F56-4AA0-BDC0-20708B8405FA}" type="slidenum">
              <a:rPr lang="en-US" altLang="en-US"/>
              <a:pPr algn="r" eaLnBrk="1" hangingPunct="1">
                <a:spcBef>
                  <a:spcPct val="0"/>
                </a:spcBef>
              </a:pPr>
              <a:t>19</a:t>
            </a:fld>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D21EC-873B-4E09-86E8-15A89782FE62}" type="slidenum">
              <a:rPr lang="en-US" smtClean="0"/>
              <a:pPr fontAlgn="base">
                <a:spcBef>
                  <a:spcPct val="0"/>
                </a:spcBef>
                <a:spcAft>
                  <a:spcPct val="0"/>
                </a:spcAft>
                <a:defRPr/>
              </a:pPr>
              <a:t>184</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EB96C-82E1-465E-BC0B-A72E48EC67D7}" type="slidenum">
              <a:rPr lang="en-US" smtClean="0"/>
              <a:pPr fontAlgn="base">
                <a:spcBef>
                  <a:spcPct val="0"/>
                </a:spcBef>
                <a:spcAft>
                  <a:spcPct val="0"/>
                </a:spcAft>
                <a:defRPr/>
              </a:pPr>
              <a:t>185</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005EFC37-F93C-4DB3-A152-8AEE2C61349B}" type="slidenum">
              <a:rPr lang="en-US" altLang="en-US" smtClean="0"/>
              <a:pPr eaLnBrk="1" hangingPunct="1">
                <a:spcBef>
                  <a:spcPct val="0"/>
                </a:spcBef>
              </a:pPr>
              <a:t>189</a:t>
            </a:fld>
            <a:endParaRPr lang="en-US" altLang="en-US" smtClean="0"/>
          </a:p>
        </p:txBody>
      </p:sp>
      <p:sp>
        <p:nvSpPr>
          <p:cNvPr id="19763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F1B30EB-7DAF-497B-9D20-AA312F628D52}" type="slidenum">
              <a:rPr lang="en-US" altLang="en-US"/>
              <a:pPr algn="r" eaLnBrk="1" hangingPunct="1">
                <a:spcBef>
                  <a:spcPct val="0"/>
                </a:spcBef>
              </a:pPr>
              <a:t>189</a:t>
            </a:fld>
            <a:endParaRPr lang="en-US" altLang="en-US"/>
          </a:p>
        </p:txBody>
      </p:sp>
      <p:sp>
        <p:nvSpPr>
          <p:cNvPr id="197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 </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At the SECONDARY level, we are concerned with those students who are showing signs or symptoms of mental health problems. What do these students need know and be able to do to stop or reverse the progression of the problem?</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At the TERTIARY level, we are concerned with the needs of those students with severe and pervasive mental health problems. These students are typically, but not always, is special education. We are concerned with assisting in the teaching of coping skills and facilitating transitions.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CD5282-F59F-49EB-90F1-DB2145F0ED36}" type="slidenum">
              <a:rPr lang="en-US" smtClean="0"/>
              <a:pPr eaLnBrk="1" hangingPunct="1"/>
              <a:t>191</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E47D36-67FA-420E-A0C6-DE90038B494E}" type="slidenum">
              <a:rPr lang="en-US" smtClean="0"/>
              <a:pPr eaLnBrk="1" hangingPunct="1"/>
              <a:t>192</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3DE362-3986-48E2-8ADB-080AE4848D09}" type="slidenum">
              <a:rPr lang="en-US" smtClean="0"/>
              <a:pPr eaLnBrk="1" hangingPunct="1"/>
              <a:t>193</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DEABC0-40F7-4636-9A82-9A28FD83A171}" type="slidenum">
              <a:rPr lang="en-US" smtClean="0"/>
              <a:pPr eaLnBrk="1" hangingPunct="1"/>
              <a:t>194</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43E48F-5E7F-4148-81CC-907493A232BE}" type="slidenum">
              <a:rPr lang="en-US" smtClean="0"/>
              <a:pPr eaLnBrk="1" hangingPunct="1"/>
              <a:t>195</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8EE1F2-A0CA-4554-894E-EFACD9776B73}" type="slidenum">
              <a:rPr lang="en-US" smtClean="0"/>
              <a:pPr eaLnBrk="1" hangingPunct="1"/>
              <a:t>196</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1FCFAC-FA06-4C47-A6E7-57B03A194DE1}" type="slidenum">
              <a:rPr lang="en-US" smtClean="0"/>
              <a:pPr eaLnBrk="1" hangingPunct="1"/>
              <a:t>197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E61877E2-BF7A-4E60-A9D9-9C8E5C601418}" type="slidenum">
              <a:rPr lang="en-US" altLang="en-US" smtClean="0"/>
              <a:pPr eaLnBrk="1" hangingPunct="1">
                <a:spcBef>
                  <a:spcPct val="0"/>
                </a:spcBef>
              </a:pPr>
              <a:t>20</a:t>
            </a:fld>
            <a:endParaRPr lang="en-US" altLang="en-US" smtClean="0"/>
          </a:p>
        </p:txBody>
      </p:sp>
      <p:sp>
        <p:nvSpPr>
          <p:cNvPr id="157699"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pPr eaLnBrk="1" hangingPunct="1"/>
            <a:r>
              <a:rPr lang="en-US" altLang="en-US" smtClean="0">
                <a:ea typeface="ＭＳ Ｐゴシック" pitchFamily="34" charset="-128"/>
              </a:rPr>
              <a:t>With rehearsal, don’ t need the 20 seconds anymore. Get the appropriate response further up in the memory bin!! No longer need 20 secs to get them to rely on Verbal Assertion. </a:t>
            </a:r>
          </a:p>
        </p:txBody>
      </p:sp>
      <p:sp>
        <p:nvSpPr>
          <p:cNvPr id="157701"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5CAF1314-2E02-4202-82B8-2484F0284C7F}" type="slidenum">
              <a:rPr lang="en-US" altLang="en-US"/>
              <a:pPr algn="r" eaLnBrk="1" hangingPunct="1">
                <a:spcBef>
                  <a:spcPct val="0"/>
                </a:spcBef>
              </a:pPr>
              <a:t>20</a:t>
            </a:fld>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A21F85-1FAB-40AA-8559-0AE0B7DD93B8}" type="slidenum">
              <a:rPr lang="en-US" smtClean="0"/>
              <a:pPr eaLnBrk="1" hangingPunct="1"/>
              <a:t>198</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1F4AF8-C7F1-4FC6-BA76-73CAC39EB07C}" type="slidenum">
              <a:rPr lang="en-US" smtClean="0"/>
              <a:pPr eaLnBrk="1" hangingPunct="1"/>
              <a:t>199</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EC7E62-2831-4E91-B475-8C39FA204F11}" type="slidenum">
              <a:rPr lang="en-US" smtClean="0"/>
              <a:pPr eaLnBrk="1" hangingPunct="1"/>
              <a:t>200</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73479F-3427-4194-BC5B-EC3FFC82B187}" type="slidenum">
              <a:rPr lang="en-US" smtClean="0"/>
              <a:pPr eaLnBrk="1" hangingPunct="1"/>
              <a:t>202</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61BFB6-F978-4892-AFAA-BE7FC4238E4C}" type="slidenum">
              <a:rPr lang="en-US" smtClean="0"/>
              <a:pPr eaLnBrk="1" hangingPunct="1"/>
              <a:t>203</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6B2F29-6669-471A-B60E-B62DE3E96AE5}" type="slidenum">
              <a:rPr lang="en-US" smtClean="0"/>
              <a:pPr eaLnBrk="1" hangingPunct="1"/>
              <a:t>204</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991C39-7ADD-441C-BB81-FFF95E0CC035}" type="slidenum">
              <a:rPr lang="en-US" smtClean="0"/>
              <a:pPr eaLnBrk="1" hangingPunct="1"/>
              <a:t>205</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98F74C-CF18-4A08-9328-E9008F85ECDA}" type="slidenum">
              <a:rPr lang="en-US" smtClean="0"/>
              <a:pPr eaLnBrk="1" hangingPunct="1"/>
              <a:t>206</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4166D0-56AD-414D-8DF7-087A0270D6F5}" type="slidenum">
              <a:rPr lang="en-US" smtClean="0"/>
              <a:pPr eaLnBrk="1" hangingPunct="1"/>
              <a:t>207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29738832-993B-4CAC-8A8F-B2F6A3A2CE85}" type="slidenum">
              <a:rPr lang="en-US" altLang="en-US" smtClean="0"/>
              <a:pPr eaLnBrk="1" hangingPunct="1">
                <a:spcBef>
                  <a:spcPct val="0"/>
                </a:spcBef>
              </a:pPr>
              <a:t>21</a:t>
            </a:fld>
            <a:endParaRPr lang="en-US" altLang="en-US" smtClean="0"/>
          </a:p>
        </p:txBody>
      </p:sp>
      <p:sp>
        <p:nvSpPr>
          <p:cNvPr id="154627"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pPr eaLnBrk="1" hangingPunct="1"/>
            <a:r>
              <a:rPr lang="en-US" altLang="en-US" smtClean="0">
                <a:ea typeface="ＭＳ Ｐゴシック" pitchFamily="34" charset="-128"/>
              </a:rPr>
              <a:t>When we talk about solutions, many of us come up with an aggressive solution if we don’t stop and think first.   Both verbal assertion and help seeking are in your memory, but if you don’t stop and think you cannot access them.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EXAMPLE: DRIVING: When you were on the way here today,  bad weather/running late. Someone cuts you off. What is your immediate response? Some of us may be aggressive-swear/throw the finger etc. Let’s try imagining that situation and then I am going to ask you to wait 20 seconds. Count to 20 slowly. What might you do now?? What did that feel like? 20 seconds is too long! Can’t wait 20 secs. Instead-need to think about how to move into the memory bin.</a:t>
            </a:r>
          </a:p>
          <a:p>
            <a:pPr eaLnBrk="1" hangingPunct="1"/>
            <a:endParaRPr lang="en-US" altLang="en-US" smtClean="0">
              <a:ea typeface="ＭＳ Ｐゴシック" pitchFamily="34" charset="-128"/>
            </a:endParaRPr>
          </a:p>
        </p:txBody>
      </p:sp>
      <p:sp>
        <p:nvSpPr>
          <p:cNvPr id="154629"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2EB058C2-4988-4B92-B4AD-6BEA57F7F1B6}" type="slidenum">
              <a:rPr lang="en-US" altLang="en-US"/>
              <a:pPr algn="r" eaLnBrk="1" hangingPunct="1">
                <a:spcBef>
                  <a:spcPct val="0"/>
                </a:spcBef>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6"/>
          <p:cNvSpPr>
            <a:spLocks noGrp="1"/>
          </p:cNvSpPr>
          <p:nvPr>
            <p:ph type="sldNum" sz="quarter" idx="5"/>
          </p:nvPr>
        </p:nvSpPr>
        <p:spPr bwMode="auto">
          <a:noFill/>
          <a:ln>
            <a:miter lim="800000"/>
            <a:headEnd/>
            <a:tailEnd/>
          </a:ln>
        </p:spPr>
        <p:txBody>
          <a:bodyPr/>
          <a:lstStyle/>
          <a:p>
            <a:fld id="{4A57851C-23BE-4DCB-AF08-AB3B8F0AE10C}" type="slidenum">
              <a:rPr lang="en-US" smtClean="0"/>
              <a:pPr/>
              <a:t>23</a:t>
            </a:fld>
            <a:endParaRPr lang="en-US" smtClean="0"/>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13722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To the audience – </a:t>
            </a:r>
            <a:r>
              <a:rPr lang="en-US" altLang="en-US" smtClean="0">
                <a:ea typeface="ＭＳ Ｐゴシック" pitchFamily="34" charset="-128"/>
              </a:rPr>
              <a:t>“</a:t>
            </a:r>
            <a:r>
              <a:rPr lang="en-US" smtClean="0">
                <a:ea typeface="ＭＳ Ｐゴシック" pitchFamily="34" charset="-128"/>
              </a:rPr>
              <a:t>You are attending to my voice now.  You</a:t>
            </a:r>
            <a:r>
              <a:rPr lang="en-US" altLang="en-US" smtClean="0">
                <a:ea typeface="ＭＳ Ｐゴシック" pitchFamily="34" charset="-128"/>
              </a:rPr>
              <a:t>’</a:t>
            </a:r>
            <a:r>
              <a:rPr lang="en-US" smtClean="0">
                <a:ea typeface="ＭＳ Ｐゴシック" pitchFamily="34" charset="-128"/>
              </a:rPr>
              <a:t>re going to learn something.  You take notes to meet that goal.</a:t>
            </a:r>
            <a:r>
              <a:rPr lang="en-US" altLang="en-US" smtClean="0">
                <a:ea typeface="ＭＳ Ｐゴシック" pitchFamily="34" charset="-128"/>
              </a:rPr>
              <a:t>”</a:t>
            </a:r>
            <a:endParaRPr lang="en-US" smtClean="0">
              <a:ea typeface="ＭＳ Ｐゴシック" pitchFamily="34" charset="-128"/>
            </a:endParaRP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The kids we are talking about have processing deficits.  They don</a:t>
            </a:r>
            <a:r>
              <a:rPr lang="en-US" altLang="en-US" smtClean="0">
                <a:ea typeface="ＭＳ Ｐゴシック" pitchFamily="34" charset="-128"/>
              </a:rPr>
              <a:t>’</a:t>
            </a:r>
            <a:r>
              <a:rPr lang="en-US" smtClean="0">
                <a:ea typeface="ＭＳ Ｐゴシック" pitchFamily="34" charset="-128"/>
              </a:rPr>
              <a:t>t deal well with these 6 steps.  </a:t>
            </a: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Jim</a:t>
            </a:r>
            <a:r>
              <a:rPr lang="en-US" altLang="en-US" smtClean="0">
                <a:ea typeface="ＭＳ Ｐゴシック" pitchFamily="34" charset="-128"/>
              </a:rPr>
              <a:t>’</a:t>
            </a:r>
            <a:r>
              <a:rPr lang="en-US" smtClean="0">
                <a:ea typeface="ＭＳ Ｐゴシック" pitchFamily="34" charset="-128"/>
              </a:rPr>
              <a:t>s joke:  </a:t>
            </a:r>
            <a:r>
              <a:rPr lang="en-US" altLang="en-US" smtClean="0">
                <a:ea typeface="ＭＳ Ｐゴシック" pitchFamily="34" charset="-128"/>
              </a:rPr>
              <a:t>“</a:t>
            </a:r>
            <a:r>
              <a:rPr lang="en-US" smtClean="0">
                <a:ea typeface="ＭＳ Ｐゴシック" pitchFamily="34" charset="-128"/>
              </a:rPr>
              <a:t>I know you do well with these steps, because you</a:t>
            </a:r>
            <a:r>
              <a:rPr lang="en-US" altLang="en-US" smtClean="0">
                <a:ea typeface="ＭＳ Ｐゴシック" pitchFamily="34" charset="-128"/>
              </a:rPr>
              <a:t>’</a:t>
            </a:r>
            <a:r>
              <a:rPr lang="en-US" smtClean="0">
                <a:ea typeface="ＭＳ Ｐゴシック" pitchFamily="34" charset="-128"/>
              </a:rPr>
              <a:t>re not in jail </a:t>
            </a:r>
            <a:r>
              <a:rPr lang="en-US" smtClean="0">
                <a:ea typeface="ＭＳ Ｐゴシック" pitchFamily="34" charset="-128"/>
                <a:sym typeface="Wingdings" pitchFamily="2" charset="2"/>
              </a:rPr>
              <a:t></a:t>
            </a:r>
            <a:r>
              <a:rPr lang="en-US" altLang="en-US" smtClean="0">
                <a:ea typeface="ＭＳ Ｐゴシック" pitchFamily="34" charset="-128"/>
                <a:sym typeface="Wingdings" pitchFamily="2" charset="2"/>
              </a:rPr>
              <a:t>”</a:t>
            </a: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endParaRPr>
          </a:p>
        </p:txBody>
      </p:sp>
      <p:sp>
        <p:nvSpPr>
          <p:cNvPr id="137221"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A59C2182-9333-497F-A00D-B351797FC22C}" type="slidenum">
              <a:rPr lang="en-US" sz="1100">
                <a:latin typeface="Calibri" pitchFamily="34" charset="0"/>
              </a:rPr>
              <a:pPr algn="r"/>
              <a:t>23</a:t>
            </a:fld>
            <a:endParaRPr lang="en-US" sz="11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6"/>
          <p:cNvSpPr>
            <a:spLocks noGrp="1"/>
          </p:cNvSpPr>
          <p:nvPr>
            <p:ph type="sldNum" sz="quarter" idx="5"/>
          </p:nvPr>
        </p:nvSpPr>
        <p:spPr bwMode="auto">
          <a:noFill/>
          <a:ln>
            <a:miter lim="800000"/>
            <a:headEnd/>
            <a:tailEnd/>
          </a:ln>
        </p:spPr>
        <p:txBody>
          <a:bodyPr/>
          <a:lstStyle/>
          <a:p>
            <a:fld id="{4A57851C-23BE-4DCB-AF08-AB3B8F0AE10C}" type="slidenum">
              <a:rPr lang="en-US" smtClean="0"/>
              <a:pPr/>
              <a:t>24</a:t>
            </a:fld>
            <a:endParaRPr lang="en-US" smtClean="0"/>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13722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To the audience – </a:t>
            </a:r>
            <a:r>
              <a:rPr lang="en-US" altLang="en-US" smtClean="0">
                <a:ea typeface="ＭＳ Ｐゴシック" pitchFamily="34" charset="-128"/>
              </a:rPr>
              <a:t>“</a:t>
            </a:r>
            <a:r>
              <a:rPr lang="en-US" smtClean="0">
                <a:ea typeface="ＭＳ Ｐゴシック" pitchFamily="34" charset="-128"/>
              </a:rPr>
              <a:t>You are attending to my voice now.  You</a:t>
            </a:r>
            <a:r>
              <a:rPr lang="en-US" altLang="en-US" smtClean="0">
                <a:ea typeface="ＭＳ Ｐゴシック" pitchFamily="34" charset="-128"/>
              </a:rPr>
              <a:t>’</a:t>
            </a:r>
            <a:r>
              <a:rPr lang="en-US" smtClean="0">
                <a:ea typeface="ＭＳ Ｐゴシック" pitchFamily="34" charset="-128"/>
              </a:rPr>
              <a:t>re going to learn something.  You take notes to meet that goal.</a:t>
            </a:r>
            <a:r>
              <a:rPr lang="en-US" altLang="en-US" smtClean="0">
                <a:ea typeface="ＭＳ Ｐゴシック" pitchFamily="34" charset="-128"/>
              </a:rPr>
              <a:t>”</a:t>
            </a:r>
            <a:endParaRPr lang="en-US" smtClean="0">
              <a:ea typeface="ＭＳ Ｐゴシック" pitchFamily="34" charset="-128"/>
            </a:endParaRP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The kids we are talking about have processing deficits.  They don</a:t>
            </a:r>
            <a:r>
              <a:rPr lang="en-US" altLang="en-US" smtClean="0">
                <a:ea typeface="ＭＳ Ｐゴシック" pitchFamily="34" charset="-128"/>
              </a:rPr>
              <a:t>’</a:t>
            </a:r>
            <a:r>
              <a:rPr lang="en-US" smtClean="0">
                <a:ea typeface="ＭＳ Ｐゴシック" pitchFamily="34" charset="-128"/>
              </a:rPr>
              <a:t>t deal well with these 6 steps.  </a:t>
            </a: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Jim</a:t>
            </a:r>
            <a:r>
              <a:rPr lang="en-US" altLang="en-US" smtClean="0">
                <a:ea typeface="ＭＳ Ｐゴシック" pitchFamily="34" charset="-128"/>
              </a:rPr>
              <a:t>’</a:t>
            </a:r>
            <a:r>
              <a:rPr lang="en-US" smtClean="0">
                <a:ea typeface="ＭＳ Ｐゴシック" pitchFamily="34" charset="-128"/>
              </a:rPr>
              <a:t>s joke:  </a:t>
            </a:r>
            <a:r>
              <a:rPr lang="en-US" altLang="en-US" smtClean="0">
                <a:ea typeface="ＭＳ Ｐゴシック" pitchFamily="34" charset="-128"/>
              </a:rPr>
              <a:t>“</a:t>
            </a:r>
            <a:r>
              <a:rPr lang="en-US" smtClean="0">
                <a:ea typeface="ＭＳ Ｐゴシック" pitchFamily="34" charset="-128"/>
              </a:rPr>
              <a:t>I know you do well with these steps, because you</a:t>
            </a:r>
            <a:r>
              <a:rPr lang="en-US" altLang="en-US" smtClean="0">
                <a:ea typeface="ＭＳ Ｐゴシック" pitchFamily="34" charset="-128"/>
              </a:rPr>
              <a:t>’</a:t>
            </a:r>
            <a:r>
              <a:rPr lang="en-US" smtClean="0">
                <a:ea typeface="ＭＳ Ｐゴシック" pitchFamily="34" charset="-128"/>
              </a:rPr>
              <a:t>re not in jail </a:t>
            </a:r>
            <a:r>
              <a:rPr lang="en-US" smtClean="0">
                <a:ea typeface="ＭＳ Ｐゴシック" pitchFamily="34" charset="-128"/>
                <a:sym typeface="Wingdings" pitchFamily="2" charset="2"/>
              </a:rPr>
              <a:t></a:t>
            </a:r>
            <a:r>
              <a:rPr lang="en-US" altLang="en-US" smtClean="0">
                <a:ea typeface="ＭＳ Ｐゴシック" pitchFamily="34" charset="-128"/>
                <a:sym typeface="Wingdings" pitchFamily="2" charset="2"/>
              </a:rPr>
              <a:t>”</a:t>
            </a: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endParaRPr>
          </a:p>
        </p:txBody>
      </p:sp>
      <p:sp>
        <p:nvSpPr>
          <p:cNvPr id="137221"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A59C2182-9333-497F-A00D-B351797FC22C}" type="slidenum">
              <a:rPr lang="en-US" sz="1100">
                <a:latin typeface="Calibri" pitchFamily="34" charset="0"/>
              </a:rPr>
              <a:pPr algn="r"/>
              <a:t>24</a:t>
            </a:fld>
            <a:endParaRPr lang="en-US" sz="11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p:cNvSpPr>
            <a:spLocks noGrp="1"/>
          </p:cNvSpPr>
          <p:nvPr>
            <p:ph type="sldNum" sz="quarter" idx="5"/>
          </p:nvPr>
        </p:nvSpPr>
        <p:spPr bwMode="auto">
          <a:noFill/>
          <a:ln>
            <a:miter lim="800000"/>
            <a:headEnd/>
            <a:tailEnd/>
          </a:ln>
        </p:spPr>
        <p:txBody>
          <a:bodyPr/>
          <a:lstStyle/>
          <a:p>
            <a:fld id="{24AD61FD-9287-44FF-8347-139214AD674D}" type="slidenum">
              <a:rPr lang="en-US" smtClean="0"/>
              <a:pPr/>
              <a:t>25</a:t>
            </a:fld>
            <a:endParaRPr lang="en-US" smtClean="0"/>
          </a:p>
        </p:txBody>
      </p:sp>
      <p:sp>
        <p:nvSpPr>
          <p:cNvPr id="138243"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mtClean="0">
                <a:ea typeface="ＭＳ Ｐゴシック" pitchFamily="34" charset="-128"/>
              </a:rPr>
              <a:t>Point 1.  Reactive kids look for someone rolling their eyes or that shoulder bump, -they are  looking for hostile cues.  </a:t>
            </a:r>
          </a:p>
          <a:p>
            <a:endParaRPr lang="en-US" smtClean="0">
              <a:ea typeface="ＭＳ Ｐゴシック" pitchFamily="34" charset="-128"/>
            </a:endParaRPr>
          </a:p>
          <a:p>
            <a:r>
              <a:rPr lang="en-US" smtClean="0">
                <a:ea typeface="ＭＳ Ｐゴシック" pitchFamily="34" charset="-128"/>
              </a:rPr>
              <a:t>Example – you</a:t>
            </a:r>
            <a:r>
              <a:rPr lang="en-US" altLang="en-US" smtClean="0">
                <a:ea typeface="ＭＳ Ｐゴシック" pitchFamily="34" charset="-128"/>
              </a:rPr>
              <a:t>’</a:t>
            </a:r>
            <a:r>
              <a:rPr lang="en-US" smtClean="0">
                <a:ea typeface="ＭＳ Ｐゴシック" pitchFamily="34" charset="-128"/>
              </a:rPr>
              <a:t>re walking down the hallway and you accidentally bump someone.  You turn around and (trainer holds palms up and mouths the word </a:t>
            </a:r>
            <a:r>
              <a:rPr lang="en-US" altLang="en-US" smtClean="0">
                <a:ea typeface="ＭＳ Ｐゴシック" pitchFamily="34" charset="-128"/>
              </a:rPr>
              <a:t>‘</a:t>
            </a:r>
            <a:r>
              <a:rPr lang="en-US" smtClean="0">
                <a:ea typeface="ＭＳ Ｐゴシック" pitchFamily="34" charset="-128"/>
              </a:rPr>
              <a:t>sorry</a:t>
            </a:r>
            <a:r>
              <a:rPr lang="en-US" altLang="en-US" smtClean="0">
                <a:ea typeface="ＭＳ Ｐゴシック" pitchFamily="34" charset="-128"/>
              </a:rPr>
              <a:t>’</a:t>
            </a:r>
            <a:r>
              <a:rPr lang="en-US" smtClean="0">
                <a:ea typeface="ＭＳ Ｐゴシック" pitchFamily="34" charset="-128"/>
              </a:rPr>
              <a:t>).  Reactive kids do not pay attention to the cue of hands up, rather they are still focused on the shoulder bump.</a:t>
            </a:r>
          </a:p>
          <a:p>
            <a:endParaRPr lang="en-US" smtClean="0">
              <a:ea typeface="ＭＳ Ｐゴシック" pitchFamily="34" charset="-128"/>
            </a:endParaRPr>
          </a:p>
          <a:p>
            <a:r>
              <a:rPr lang="en-US" smtClean="0">
                <a:ea typeface="ＭＳ Ｐゴシック" pitchFamily="34" charset="-128"/>
              </a:rPr>
              <a:t>Point 2.  This is the tendency to judge a neutral stimulus as hostile</a:t>
            </a:r>
          </a:p>
          <a:p>
            <a:endParaRPr lang="en-US" smtClean="0">
              <a:ea typeface="ＭＳ Ｐゴシック" pitchFamily="34" charset="-128"/>
            </a:endParaRPr>
          </a:p>
          <a:p>
            <a:r>
              <a:rPr lang="en-US" smtClean="0">
                <a:ea typeface="ＭＳ Ｐゴシック" pitchFamily="34" charset="-128"/>
              </a:rPr>
              <a:t>Point 3.  They have a great desire to get back and someone than to make friends.  The teacher may say </a:t>
            </a:r>
            <a:r>
              <a:rPr lang="en-US" altLang="en-US" smtClean="0">
                <a:ea typeface="ＭＳ Ｐゴシック" pitchFamily="34" charset="-128"/>
              </a:rPr>
              <a:t>‘</a:t>
            </a:r>
            <a:r>
              <a:rPr lang="en-US" smtClean="0">
                <a:ea typeface="ＭＳ Ｐゴシック" pitchFamily="34" charset="-128"/>
              </a:rPr>
              <a:t>make up and shake hands</a:t>
            </a:r>
            <a:r>
              <a:rPr lang="en-US" altLang="en-US" smtClean="0">
                <a:ea typeface="ＭＳ Ｐゴシック" pitchFamily="34" charset="-128"/>
              </a:rPr>
              <a:t>’</a:t>
            </a:r>
            <a:r>
              <a:rPr lang="en-US" smtClean="0">
                <a:ea typeface="ＭＳ Ｐゴシック" pitchFamily="34" charset="-128"/>
              </a:rPr>
              <a:t> but these kids later will want to get even. </a:t>
            </a:r>
          </a:p>
          <a:p>
            <a:endParaRPr lang="en-US" smtClean="0">
              <a:ea typeface="ＭＳ Ｐゴシック" pitchFamily="34" charset="-128"/>
            </a:endParaRPr>
          </a:p>
          <a:p>
            <a:r>
              <a:rPr lang="en-US" smtClean="0">
                <a:ea typeface="ＭＳ Ｐゴシック" pitchFamily="34" charset="-128"/>
              </a:rPr>
              <a:t>Point 4.  Example.  Driving down the highway and someone ahead of you is driving 20 miles/hour below the speed limit.  Many possible solutions: lay on the horn, flip them off, bump up behind them…. but I took a deep breath</a:t>
            </a:r>
          </a:p>
          <a:p>
            <a:endParaRPr lang="en-US" smtClean="0">
              <a:ea typeface="ＭＳ Ｐゴシック" pitchFamily="34" charset="-128"/>
            </a:endParaRPr>
          </a:p>
          <a:p>
            <a:r>
              <a:rPr lang="en-US" smtClean="0">
                <a:ea typeface="ＭＳ Ｐゴシック" pitchFamily="34" charset="-128"/>
              </a:rPr>
              <a:t>Show video – boy dribbling a soccer ball and another boy comes and kicks the ball into the street.  What to do?  I</a:t>
            </a:r>
            <a:r>
              <a:rPr lang="en-US" altLang="en-US" smtClean="0">
                <a:ea typeface="ＭＳ Ｐゴシック" pitchFamily="34" charset="-128"/>
              </a:rPr>
              <a:t>’</a:t>
            </a:r>
            <a:r>
              <a:rPr lang="en-US" smtClean="0">
                <a:ea typeface="ＭＳ Ｐゴシック" pitchFamily="34" charset="-128"/>
              </a:rPr>
              <a:t>ll beat the crap outta him!  I</a:t>
            </a:r>
            <a:r>
              <a:rPr lang="en-US" altLang="en-US" smtClean="0">
                <a:ea typeface="ＭＳ Ｐゴシック" pitchFamily="34" charset="-128"/>
              </a:rPr>
              <a:t>’</a:t>
            </a:r>
            <a:r>
              <a:rPr lang="en-US" smtClean="0">
                <a:ea typeface="ＭＳ Ｐゴシック" pitchFamily="34" charset="-128"/>
              </a:rPr>
              <a:t>ll kick his head in!  I</a:t>
            </a:r>
            <a:r>
              <a:rPr lang="en-US" altLang="en-US" smtClean="0">
                <a:ea typeface="ＭＳ Ｐゴシック" pitchFamily="34" charset="-128"/>
              </a:rPr>
              <a:t>’</a:t>
            </a:r>
            <a:r>
              <a:rPr lang="en-US" smtClean="0">
                <a:ea typeface="ＭＳ Ｐゴシック" pitchFamily="34" charset="-128"/>
              </a:rPr>
              <a:t>ll get my cousin to…  Want to get kids to a point that they see value in assertive but non aggressive responses – </a:t>
            </a:r>
            <a:r>
              <a:rPr lang="en-US" altLang="en-US" smtClean="0">
                <a:ea typeface="ＭＳ Ｐゴシック" pitchFamily="34" charset="-128"/>
              </a:rPr>
              <a:t>“</a:t>
            </a:r>
            <a:r>
              <a:rPr lang="en-US" smtClean="0">
                <a:ea typeface="ＭＳ Ｐゴシック" pitchFamily="34" charset="-128"/>
              </a:rPr>
              <a:t>hey, go get my ball</a:t>
            </a:r>
            <a:r>
              <a:rPr lang="en-US" altLang="en-US" smtClean="0">
                <a:ea typeface="ＭＳ Ｐゴシック" pitchFamily="34" charset="-128"/>
              </a:rPr>
              <a:t>”</a:t>
            </a:r>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What we do in these interventions is help kids look at and think about the consequences</a:t>
            </a:r>
          </a:p>
          <a:p>
            <a:endParaRPr lang="en-US" smtClean="0">
              <a:ea typeface="ＭＳ Ｐゴシック" pitchFamily="34" charset="-128"/>
            </a:endParaRPr>
          </a:p>
          <a:p>
            <a:r>
              <a:rPr lang="en-US" smtClean="0">
                <a:ea typeface="ＭＳ Ｐゴシック" pitchFamily="34" charset="-128"/>
              </a:rPr>
              <a:t>We usually tell kids to ignore, or take a deep breath.  They SAY they can do it, but in action they cannot.</a:t>
            </a:r>
          </a:p>
          <a:p>
            <a:endParaRPr lang="en-US" smtClean="0">
              <a:ea typeface="ＭＳ Ｐゴシック" pitchFamily="34" charset="-128"/>
            </a:endParaRPr>
          </a:p>
          <a:p>
            <a:r>
              <a:rPr lang="en-US" smtClean="0">
                <a:ea typeface="ＭＳ Ｐゴシック" pitchFamily="34" charset="-128"/>
              </a:rPr>
              <a:t>Example – If our training today were about how to fly, I could get you to the point that you would pass the (written) test.  You can learn all ABOUT flying an airplane but not how to actually DO it.  We need to TEACH these kids through practice, practice practice…</a:t>
            </a:r>
          </a:p>
          <a:p>
            <a:endParaRPr lang="en-US" smtClean="0">
              <a:ea typeface="ＭＳ Ｐゴシック" pitchFamily="34" charset="-128"/>
            </a:endParaRPr>
          </a:p>
          <a:p>
            <a:r>
              <a:rPr lang="en-US" smtClean="0">
                <a:ea typeface="ＭＳ Ｐゴシック" pitchFamily="34" charset="-128"/>
              </a:rPr>
              <a:t>TRAINING FOCUS</a:t>
            </a:r>
          </a:p>
          <a:p>
            <a:r>
              <a:rPr lang="en-US" smtClean="0">
                <a:ea typeface="ＭＳ Ｐゴシック" pitchFamily="34" charset="-128"/>
              </a:rPr>
              <a:t>- You all know when you</a:t>
            </a:r>
            <a:r>
              <a:rPr lang="en-US" altLang="en-US" smtClean="0">
                <a:ea typeface="ＭＳ Ｐゴシック" pitchFamily="34" charset="-128"/>
              </a:rPr>
              <a:t>’</a:t>
            </a:r>
            <a:r>
              <a:rPr lang="en-US" smtClean="0">
                <a:ea typeface="ＭＳ Ｐゴシック" pitchFamily="34" charset="-128"/>
              </a:rPr>
              <a:t>re getting angry and then you regulate</a:t>
            </a:r>
          </a:p>
          <a:p>
            <a:r>
              <a:rPr lang="en-US" smtClean="0">
                <a:ea typeface="ＭＳ Ｐゴシック" pitchFamily="34" charset="-128"/>
              </a:rPr>
              <a:t> - You think about the situation – could it have been an accident (that so and so did that)? Maybe he confused me with someone else.</a:t>
            </a:r>
          </a:p>
          <a:p>
            <a:pPr>
              <a:buFontTx/>
              <a:buChar char="-"/>
            </a:pPr>
            <a:r>
              <a:rPr lang="en-US" smtClean="0">
                <a:ea typeface="ＭＳ Ｐゴシック" pitchFamily="34" charset="-128"/>
              </a:rPr>
              <a:t>(consequential thinking) If I do this then what would happen?  </a:t>
            </a:r>
          </a:p>
          <a:p>
            <a:pPr>
              <a:buFontTx/>
              <a:buChar char="-"/>
            </a:pPr>
            <a:r>
              <a:rPr lang="en-US" smtClean="0">
                <a:ea typeface="ＭＳ Ｐゴシック" pitchFamily="34" charset="-128"/>
              </a:rPr>
              <a:t>(sol</a:t>
            </a:r>
            <a:r>
              <a:rPr lang="en-US" altLang="en-US" smtClean="0">
                <a:ea typeface="ＭＳ Ｐゴシック" pitchFamily="34" charset="-128"/>
              </a:rPr>
              <a:t>’</a:t>
            </a:r>
            <a:r>
              <a:rPr lang="en-US" smtClean="0">
                <a:ea typeface="ＭＳ Ｐゴシック" pitchFamily="34" charset="-128"/>
              </a:rPr>
              <a:t>n generating) What could I do?</a:t>
            </a:r>
          </a:p>
          <a:p>
            <a:pPr>
              <a:buFontTx/>
              <a:buChar char="-"/>
            </a:pPr>
            <a:r>
              <a:rPr lang="en-US" smtClean="0">
                <a:ea typeface="ＭＳ Ｐゴシック" pitchFamily="34" charset="-128"/>
              </a:rPr>
              <a:t>(Persp) What might she have been thinking? If you were that teacher what would you be thinking. (this is the first step in empathy development)</a:t>
            </a:r>
          </a:p>
          <a:p>
            <a:pPr>
              <a:buFontTx/>
              <a:buChar char="-"/>
            </a:pPr>
            <a:r>
              <a:rPr lang="en-US" smtClean="0">
                <a:ea typeface="ＭＳ Ｐゴシック" pitchFamily="34" charset="-128"/>
              </a:rPr>
              <a:t>(skills training) actually TEACH them things such as being assertive.  These are skills they do not know</a:t>
            </a:r>
          </a:p>
        </p:txBody>
      </p:sp>
      <p:sp>
        <p:nvSpPr>
          <p:cNvPr id="138245"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3221803E-0AFF-4B4F-9C06-708644CDE077}" type="slidenum">
              <a:rPr lang="en-US" sz="1100">
                <a:latin typeface="Calibri" pitchFamily="34" charset="0"/>
              </a:rPr>
              <a:pPr algn="r"/>
              <a:t>25</a:t>
            </a:fld>
            <a:endParaRPr lang="en-US" sz="11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08800A-5372-4B27-860D-5212486AD04F}"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EBD04167-D09E-4130-BA96-258F0CEB2F81}" type="slidenum">
              <a:rPr lang="en-US" altLang="en-US" smtClean="0"/>
              <a:pPr eaLnBrk="1" hangingPunct="1">
                <a:spcBef>
                  <a:spcPct val="0"/>
                </a:spcBef>
              </a:pPr>
              <a:t>27</a:t>
            </a:fld>
            <a:endParaRPr lang="en-US" altLang="en-US" smtClean="0"/>
          </a:p>
        </p:txBody>
      </p:sp>
      <p:sp>
        <p:nvSpPr>
          <p:cNvPr id="1587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58725"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F64CBC13-68B0-4EAF-895F-67FB3B26C269}" type="slidenum">
              <a:rPr lang="en-US" altLang="en-US"/>
              <a:pPr algn="r" eaLnBrk="1" hangingPunct="1">
                <a:spcBef>
                  <a:spcPct val="0"/>
                </a:spcBef>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mtClean="0">
                <a:ea typeface="ＭＳ Ｐゴシック" pitchFamily="34" charset="-128"/>
              </a:rPr>
              <a:t>Feelings?Thoughts? Behaviors? For all three-</a:t>
            </a:r>
          </a:p>
          <a:p>
            <a:endParaRPr lang="en-US" altLang="en-US" smtClean="0">
              <a:ea typeface="ＭＳ Ｐゴシック" pitchFamily="34" charset="-128"/>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A739355F-4C90-4A92-AA7E-39EC42134385}"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52D9CB9-D977-46C9-97D9-BD5D61A04CF2}" type="slidenum">
              <a:rPr lang="en-US" smtClean="0">
                <a:latin typeface="Calibri" pitchFamily="34" charset="0"/>
                <a:ea typeface="ＭＳ Ｐゴシック" pitchFamily="34" charset="-128"/>
              </a:rPr>
              <a:pPr fontAlgn="base">
                <a:spcBef>
                  <a:spcPct val="0"/>
                </a:spcBef>
                <a:spcAft>
                  <a:spcPct val="0"/>
                </a:spcAft>
                <a:defRPr/>
              </a:pPr>
              <a:t>40</a:t>
            </a:fld>
            <a:endParaRPr lang="en-US" smtClean="0">
              <a:latin typeface="Calibri" pitchFamily="34" charset="0"/>
              <a:ea typeface="ＭＳ Ｐゴシック" pitchFamily="34" charset="-128"/>
            </a:endParaRPr>
          </a:p>
        </p:txBody>
      </p:sp>
      <p:sp>
        <p:nvSpPr>
          <p:cNvPr id="1945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t>
            </a:r>
            <a:r>
              <a:rPr lang="en-US" altLang="en-US" dirty="0" smtClean="0">
                <a:ea typeface="ＭＳ Ｐゴシック" pitchFamily="34" charset="-128"/>
              </a:rPr>
              <a:t>”</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194565" name="Slide Number Placeholder 3"/>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defRPr>
                <a:solidFill>
                  <a:schemeClr val="tx1"/>
                </a:solidFill>
                <a:latin typeface="Corbel" pitchFamily="34" charset="0"/>
                <a:cs typeface="Arial" pitchFamily="34" charset="0"/>
              </a:defRPr>
            </a:lvl1pPr>
            <a:lvl2pPr marL="742950" indent="-285750" eaLnBrk="0" hangingPunct="0">
              <a:defRPr>
                <a:solidFill>
                  <a:schemeClr val="tx1"/>
                </a:solidFill>
                <a:latin typeface="Corbel" pitchFamily="34" charset="0"/>
                <a:cs typeface="Arial" pitchFamily="34" charset="0"/>
              </a:defRPr>
            </a:lvl2pPr>
            <a:lvl3pPr marL="1143000" indent="-228600" eaLnBrk="0" hangingPunct="0">
              <a:defRPr>
                <a:solidFill>
                  <a:schemeClr val="tx1"/>
                </a:solidFill>
                <a:latin typeface="Corbel" pitchFamily="34" charset="0"/>
                <a:cs typeface="Arial" pitchFamily="34" charset="0"/>
              </a:defRPr>
            </a:lvl3pPr>
            <a:lvl4pPr marL="1600200" indent="-228600" eaLnBrk="0" hangingPunct="0">
              <a:defRPr>
                <a:solidFill>
                  <a:schemeClr val="tx1"/>
                </a:solidFill>
                <a:latin typeface="Corbel" pitchFamily="34" charset="0"/>
                <a:cs typeface="Arial" pitchFamily="34" charset="0"/>
              </a:defRPr>
            </a:lvl4pPr>
            <a:lvl5pPr marL="2057400" indent="-228600" eaLnBrk="0" hangingPunct="0">
              <a:defRPr>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a:solidFill>
                  <a:schemeClr val="tx1"/>
                </a:solidFill>
                <a:latin typeface="Corbel" pitchFamily="34" charset="0"/>
                <a:cs typeface="Arial" pitchFamily="34" charset="0"/>
              </a:defRPr>
            </a:lvl9pPr>
          </a:lstStyle>
          <a:p>
            <a:pPr algn="r" eaLnBrk="1" hangingPunct="1"/>
            <a:fld id="{9D8F3939-5491-4ABF-9D4D-04B4091BAD76}" type="slidenum">
              <a:rPr lang="en-US" sz="1100">
                <a:latin typeface="Calibri" pitchFamily="34" charset="0"/>
                <a:ea typeface="ＭＳ Ｐゴシック" pitchFamily="34" charset="-128"/>
              </a:rPr>
              <a:pPr algn="r" eaLnBrk="1" hangingPunct="1"/>
              <a:t>40</a:t>
            </a:fld>
            <a:endParaRPr lang="en-US" sz="110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41</a:t>
            </a:fld>
            <a:endParaRPr lang="en-US"/>
          </a:p>
        </p:txBody>
      </p:sp>
    </p:spTree>
    <p:extLst>
      <p:ext uri="{BB962C8B-B14F-4D97-AF65-F5344CB8AC3E}">
        <p14:creationId xmlns:p14="http://schemas.microsoft.com/office/powerpoint/2010/main" val="85923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42</a:t>
            </a:fld>
            <a:endParaRPr lang="en-US"/>
          </a:p>
        </p:txBody>
      </p:sp>
    </p:spTree>
    <p:extLst>
      <p:ext uri="{BB962C8B-B14F-4D97-AF65-F5344CB8AC3E}">
        <p14:creationId xmlns:p14="http://schemas.microsoft.com/office/powerpoint/2010/main" val="77160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43</a:t>
            </a:fld>
            <a:endParaRPr lang="en-US"/>
          </a:p>
        </p:txBody>
      </p:sp>
    </p:spTree>
    <p:extLst>
      <p:ext uri="{BB962C8B-B14F-4D97-AF65-F5344CB8AC3E}">
        <p14:creationId xmlns:p14="http://schemas.microsoft.com/office/powerpoint/2010/main" val="332174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44</a:t>
            </a:fld>
            <a:endParaRPr lang="en-US"/>
          </a:p>
        </p:txBody>
      </p:sp>
    </p:spTree>
    <p:extLst>
      <p:ext uri="{BB962C8B-B14F-4D97-AF65-F5344CB8AC3E}">
        <p14:creationId xmlns:p14="http://schemas.microsoft.com/office/powerpoint/2010/main" val="57175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D76954E2-4129-4BAC-A23C-844B095615DD}" type="slidenum">
              <a:rPr lang="en-US" altLang="en-US" smtClean="0"/>
              <a:pPr eaLnBrk="1" hangingPunct="1">
                <a:spcBef>
                  <a:spcPct val="0"/>
                </a:spcBef>
              </a:pPr>
              <a:t>45</a:t>
            </a:fld>
            <a:endParaRPr lang="en-US" altLang="en-US" smtClean="0"/>
          </a:p>
        </p:txBody>
      </p:sp>
      <p:sp>
        <p:nvSpPr>
          <p:cNvPr id="17817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Consider of taking a survey and having them rate who they like the most and the least.  Look for reciprocal nominations of least.  Can also check school records of who’s fighting with whom.</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“peace zone” – see if they will agree to be “OK” with each other at least during group time.</a:t>
            </a:r>
          </a:p>
        </p:txBody>
      </p:sp>
      <p:sp>
        <p:nvSpPr>
          <p:cNvPr id="178181"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E7CBBCC9-4572-443E-96DA-72EA865938E4}" type="slidenum">
              <a:rPr lang="en-US" altLang="en-US"/>
              <a:pPr algn="r" eaLnBrk="1" hangingPunct="1">
                <a:spcBef>
                  <a:spcPct val="0"/>
                </a:spcBef>
              </a:pPr>
              <a:t>45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E3360691-8661-4926-AC7E-AF7E2AD94845}" type="slidenum">
              <a:rPr lang="en-US" altLang="en-US" smtClean="0"/>
              <a:pPr eaLnBrk="1" hangingPunct="1">
                <a:spcBef>
                  <a:spcPct val="0"/>
                </a:spcBef>
              </a:pPr>
              <a:t>46</a:t>
            </a:fld>
            <a:endParaRPr lang="en-US" altLang="en-US" smtClean="0"/>
          </a:p>
        </p:txBody>
      </p:sp>
      <p:sp>
        <p:nvSpPr>
          <p:cNvPr id="1812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81253"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30039689-216F-40BE-B734-3BE5D7FA528D}" type="slidenum">
              <a:rPr lang="en-US" altLang="en-US"/>
              <a:pPr algn="r" eaLnBrk="1" hangingPunct="1">
                <a:spcBef>
                  <a:spcPct val="0"/>
                </a:spcBef>
              </a:pPr>
              <a:t>46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005EFC37-F93C-4DB3-A152-8AEE2C61349B}" type="slidenum">
              <a:rPr lang="en-US" altLang="en-US" smtClean="0"/>
              <a:pPr eaLnBrk="1" hangingPunct="1">
                <a:spcBef>
                  <a:spcPct val="0"/>
                </a:spcBef>
              </a:pPr>
              <a:t>48</a:t>
            </a:fld>
            <a:endParaRPr lang="en-US" altLang="en-US" smtClean="0"/>
          </a:p>
        </p:txBody>
      </p:sp>
      <p:sp>
        <p:nvSpPr>
          <p:cNvPr id="19763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F1B30EB-7DAF-497B-9D20-AA312F628D52}" type="slidenum">
              <a:rPr lang="en-US" altLang="en-US"/>
              <a:pPr algn="r" eaLnBrk="1" hangingPunct="1">
                <a:spcBef>
                  <a:spcPct val="0"/>
                </a:spcBef>
              </a:pPr>
              <a:t>48</a:t>
            </a:fld>
            <a:endParaRPr lang="en-US" altLang="en-US"/>
          </a:p>
        </p:txBody>
      </p:sp>
      <p:sp>
        <p:nvSpPr>
          <p:cNvPr id="197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 </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At the SECONDARY level, we are concerned with those students who are showing signs or symptoms of mental health problems. What do these students need know and be able to do to stop or reverse the progression of the problem?</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At the TERTIARY level, we are concerned with the needs of those students with severe and pervasive mental health problems. These students are typically, but not always, is special education. We are concerned with assisting in the teaching of coping skills and facilitating transitions.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52</a:t>
            </a:fld>
            <a:endParaRPr lang="en-US"/>
          </a:p>
        </p:txBody>
      </p:sp>
    </p:spTree>
    <p:extLst>
      <p:ext uri="{BB962C8B-B14F-4D97-AF65-F5344CB8AC3E}">
        <p14:creationId xmlns:p14="http://schemas.microsoft.com/office/powerpoint/2010/main" val="311544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53</a:t>
            </a:fld>
            <a:endParaRPr lang="en-US"/>
          </a:p>
        </p:txBody>
      </p:sp>
    </p:spTree>
    <p:extLst>
      <p:ext uri="{BB962C8B-B14F-4D97-AF65-F5344CB8AC3E}">
        <p14:creationId xmlns:p14="http://schemas.microsoft.com/office/powerpoint/2010/main" val="204763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8</a:t>
            </a:fld>
            <a:endParaRPr lang="en-US"/>
          </a:p>
        </p:txBody>
      </p:sp>
    </p:spTree>
    <p:extLst>
      <p:ext uri="{BB962C8B-B14F-4D97-AF65-F5344CB8AC3E}">
        <p14:creationId xmlns:p14="http://schemas.microsoft.com/office/powerpoint/2010/main" val="935272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54</a:t>
            </a:fld>
            <a:endParaRPr lang="en-US"/>
          </a:p>
        </p:txBody>
      </p:sp>
    </p:spTree>
    <p:extLst>
      <p:ext uri="{BB962C8B-B14F-4D97-AF65-F5344CB8AC3E}">
        <p14:creationId xmlns:p14="http://schemas.microsoft.com/office/powerpoint/2010/main" val="1305429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001D9-2333-4514-AAB6-85880506507C}" type="slidenum">
              <a:rPr lang="en-US" smtClean="0"/>
              <a:t>55</a:t>
            </a:fld>
            <a:endParaRPr lang="en-US"/>
          </a:p>
        </p:txBody>
      </p:sp>
    </p:spTree>
    <p:extLst>
      <p:ext uri="{BB962C8B-B14F-4D97-AF65-F5344CB8AC3E}">
        <p14:creationId xmlns:p14="http://schemas.microsoft.com/office/powerpoint/2010/main" val="3520580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56</a:t>
            </a:fld>
            <a:endParaRPr lang="en-US"/>
          </a:p>
        </p:txBody>
      </p:sp>
    </p:spTree>
    <p:extLst>
      <p:ext uri="{BB962C8B-B14F-4D97-AF65-F5344CB8AC3E}">
        <p14:creationId xmlns:p14="http://schemas.microsoft.com/office/powerpoint/2010/main" val="3551357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001D9-2333-4514-AAB6-85880506507C}" type="slidenum">
              <a:rPr lang="en-US" smtClean="0"/>
              <a:t>57</a:t>
            </a:fld>
            <a:endParaRPr lang="en-US"/>
          </a:p>
        </p:txBody>
      </p:sp>
    </p:spTree>
    <p:extLst>
      <p:ext uri="{BB962C8B-B14F-4D97-AF65-F5344CB8AC3E}">
        <p14:creationId xmlns:p14="http://schemas.microsoft.com/office/powerpoint/2010/main" val="3520580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A0F97-87C6-469A-B939-3B7508716235}"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0A369-3BCB-45D3-A682-B9A138F774F2}"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248CCB-7087-4A3A-B767-6CD260FD9ED0}" type="slidenum">
              <a:rPr lang="en-US" smtClean="0"/>
              <a:pPr/>
              <a:t>64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415EC6-3F06-4096-9F63-3CA974EE2FF8}" type="slidenum">
              <a:rPr lang="en-US" altLang="en-US" smtClean="0">
                <a:latin typeface="Arial" charset="0"/>
              </a:rPr>
              <a:pPr eaLnBrk="1" hangingPunct="1">
                <a:spcBef>
                  <a:spcPct val="0"/>
                </a:spcBef>
              </a:pPr>
              <a:t>69</a:t>
            </a:fld>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E40F3F-7503-46C1-890F-EFFC734806C9}" type="slidenum">
              <a:rPr lang="en-US" smtClean="0"/>
              <a:pPr eaLnBrk="1" hangingPunct="1"/>
              <a:t>73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6CA8FF17-65C1-44DB-8BD0-B063E795F82D}" type="slidenum">
              <a:rPr lang="en-US" altLang="en-US" smtClean="0"/>
              <a:pPr eaLnBrk="1" hangingPunct="1">
                <a:spcBef>
                  <a:spcPct val="0"/>
                </a:spcBef>
              </a:pPr>
              <a:t>9</a:t>
            </a:fld>
            <a:endParaRPr lang="en-US" altLang="en-US" smtClean="0"/>
          </a:p>
        </p:txBody>
      </p:sp>
      <p:sp>
        <p:nvSpPr>
          <p:cNvPr id="1351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Introduce slide:  This is not a fix all, it’s one intervention to address a specific need.</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Point 1.  For many kids, this spiral began the first day they walked into Kindergarten.  Many think ‘this is the best day of my life! It’s going to be so fun!’ but for some it ends up being the worst day.  Everything they had been learning is WRONG and will get you into trouble.  The rules have changed.  The cultural environment is entirely new.  These kids had NOT been learning letters, colors, shapes, and had NOT been listening to stories or watching Discovery channel, and had NOT been following rules.  By the time we get them in 4</a:t>
            </a:r>
            <a:r>
              <a:rPr lang="en-US" altLang="en-US" baseline="30000" smtClean="0">
                <a:ea typeface="ＭＳ Ｐゴシック" pitchFamily="34" charset="-128"/>
              </a:rPr>
              <a:t>th</a:t>
            </a:r>
            <a:r>
              <a:rPr lang="en-US" altLang="en-US" smtClean="0">
                <a:ea typeface="ＭＳ Ｐゴシック" pitchFamily="34" charset="-128"/>
              </a:rPr>
              <a:t> or 5</a:t>
            </a:r>
            <a:r>
              <a:rPr lang="en-US" altLang="en-US" baseline="30000" smtClean="0">
                <a:ea typeface="ＭＳ Ｐゴシック" pitchFamily="34" charset="-128"/>
              </a:rPr>
              <a:t>th</a:t>
            </a:r>
            <a:r>
              <a:rPr lang="en-US" altLang="en-US" smtClean="0">
                <a:ea typeface="ＭＳ Ｐゴシック" pitchFamily="34" charset="-128"/>
              </a:rPr>
              <a:t> grade, they have already been turned off to education and the spiral toward negative behavior has sped up.</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Point 2.  Want to train new skill sets.  Most kids can comply; however, there are those that don’t like to be told what to do, esp. in front of their friends.  We want to help them manage triggers that set them off (i.e. confrontation with teachers).</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Point 3.  We want to get adults smiling at you (the student).  Their already thinking…not going to happen today.  Need to build a belief in themselves – “I CAN finish that worksheet.”  Students are watching to see if their skill level has increased and they become excited to see it happen.</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We need to go into this with our eyes open.  Think, “I’m going to change a big chunk of them… but not all”</a:t>
            </a:r>
          </a:p>
        </p:txBody>
      </p:sp>
      <p:sp>
        <p:nvSpPr>
          <p:cNvPr id="135173"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239CC933-664C-4CC8-93C0-41E47D48E46B}" type="slidenum">
              <a:rPr lang="en-US" altLang="en-US"/>
              <a:pPr algn="r" eaLnBrk="1" hangingPunct="1">
                <a:spcBef>
                  <a:spcPct val="0"/>
                </a:spcBef>
              </a:pPr>
              <a:t>9</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Rationale: helps minimize “scapegoating” of one group member; promotes group cohesion and cooperation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Try to avoid removing a child from group permanently whenever possible.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A984CB-6BBB-489E-B074-2E694A09663C}" type="slidenum">
              <a:rPr lang="en-US" smtClean="0"/>
              <a:pPr/>
              <a:t>85</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A984CB-6BBB-489E-B074-2E694A09663C}" type="slidenum">
              <a:rPr lang="en-US" smtClean="0"/>
              <a:pPr/>
              <a:t>86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510337C7-B796-4C03-B35D-1573B660282D}" type="slidenum">
              <a:rPr lang="en-US" altLang="en-US" smtClean="0"/>
              <a:pPr eaLnBrk="1" hangingPunct="1">
                <a:spcBef>
                  <a:spcPct val="0"/>
                </a:spcBef>
              </a:pPr>
              <a:t>10</a:t>
            </a:fld>
            <a:endParaRPr lang="en-US" altLang="en-US" smtClean="0"/>
          </a:p>
        </p:txBody>
      </p:sp>
      <p:sp>
        <p:nvSpPr>
          <p:cNvPr id="142339"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42341"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0B64B7D-F75A-400F-A647-C3513304B7CC}" type="slidenum">
              <a:rPr lang="en-US" altLang="en-US"/>
              <a:pPr algn="r" eaLnBrk="1" hangingPunct="1">
                <a:spcBef>
                  <a:spcPct val="0"/>
                </a:spcBef>
              </a:pPr>
              <a:t>10</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193C6C-3FD5-48E6-A303-D5169A80F064}" type="slidenum">
              <a:rPr lang="en-US" smtClean="0"/>
              <a:pPr/>
              <a:t>90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193C6C-3FD5-48E6-A303-D5169A80F064}" type="slidenum">
              <a:rPr lang="en-US" smtClean="0"/>
              <a:pPr/>
              <a:t>91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AD3C91-8378-4B86-883D-13D8372396CD}" type="slidenum">
              <a:rPr lang="en-US" smtClean="0"/>
              <a:pPr/>
              <a:t>96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1143000" y="685800"/>
            <a:ext cx="4572000" cy="3429000"/>
          </a:xfrm>
          <a:ln/>
        </p:spPr>
      </p:sp>
      <p:sp>
        <p:nvSpPr>
          <p:cNvPr id="321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A9DB9A-35C1-4A29-B4AF-8C5B0B504CB7}" type="slidenum">
              <a:rPr lang="en-US" smtClean="0"/>
              <a:pPr/>
              <a:t>100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A9DB9A-35C1-4A29-B4AF-8C5B0B504CB7}" type="slidenum">
              <a:rPr lang="en-US" smtClean="0"/>
              <a:pPr/>
              <a:t>101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A9DB9A-35C1-4A29-B4AF-8C5B0B504CB7}" type="slidenum">
              <a:rPr lang="en-US" smtClean="0"/>
              <a:pPr/>
              <a:t>102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727569BC-361C-444F-8969-B76373BD6784}" type="slidenum">
              <a:rPr lang="en-US" altLang="en-US" smtClean="0"/>
              <a:pPr eaLnBrk="1" hangingPunct="1">
                <a:spcBef>
                  <a:spcPct val="0"/>
                </a:spcBef>
              </a:pPr>
              <a:t>11</a:t>
            </a:fld>
            <a:endParaRPr lang="en-US" altLang="en-US" smtClean="0"/>
          </a:p>
        </p:txBody>
      </p:sp>
      <p:sp>
        <p:nvSpPr>
          <p:cNvPr id="143363" name="Rectangle 2"/>
          <p:cNvSpPr>
            <a:spLocks noGrp="1" noRot="1" noChangeAspect="1" noChangeArrowheads="1" noTextEdit="1"/>
          </p:cNvSpPr>
          <p:nvPr>
            <p:ph type="sldImg"/>
          </p:nvPr>
        </p:nvSpPr>
        <p:spPr bwMode="auto">
          <a:xfrm>
            <a:off x="1146175"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r>
              <a:rPr lang="en-US" altLang="en-US" smtClean="0">
                <a:ea typeface="ＭＳ Ｐゴシック" pitchFamily="34" charset="-128"/>
              </a:rPr>
              <a:t>With preschoolers, if someone takes a toy almost all kids react – hit, grab, or even bite.  This is normative.  This aggression decreases over time because verbal skills increase</a:t>
            </a:r>
          </a:p>
        </p:txBody>
      </p:sp>
      <p:sp>
        <p:nvSpPr>
          <p:cNvPr id="143365"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D6518DAE-F22E-4673-B9FB-6E191E94B717}" type="slidenum">
              <a:rPr lang="en-US" altLang="en-US"/>
              <a:pPr algn="r" eaLnBrk="1" hangingPunct="1">
                <a:spcBef>
                  <a:spcPct val="0"/>
                </a:spcBef>
              </a:pPr>
              <a:t>11</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B012900-5D0E-4CF8-B061-05130856B029}" type="slidenum">
              <a:rPr lang="en-US" smtClean="0"/>
              <a:pPr/>
              <a:t>103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43000" y="685800"/>
            <a:ext cx="4572000" cy="3429000"/>
          </a:xfrm>
          <a:ln/>
        </p:spPr>
      </p:sp>
      <p:sp>
        <p:nvSpPr>
          <p:cNvPr id="183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B012900-5D0E-4CF8-B061-05130856B029}" type="slidenum">
              <a:rPr lang="en-US" smtClean="0"/>
              <a:pPr/>
              <a:t>105</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C2FBF35-5C37-4698-A3A6-37D5676B91BB}" type="slidenum">
              <a:rPr lang="en-US" smtClean="0"/>
              <a:pPr/>
              <a:t>108</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C2FBF35-5C37-4698-A3A6-37D5676B91BB}" type="slidenum">
              <a:rPr lang="en-US" smtClean="0"/>
              <a:pPr/>
              <a:t>109</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261BF6-299A-4356-907A-085CBE31746B}" type="slidenum">
              <a:rPr lang="en-US" smtClean="0"/>
              <a:pPr/>
              <a:t>111</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261BF6-299A-4356-907A-085CBE31746B}" type="slidenum">
              <a:rPr lang="en-US" smtClean="0"/>
              <a:pPr/>
              <a:t>112</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D3AF141-BED8-446D-9AF8-3A636FC4AF98}" type="slidenum">
              <a:rPr lang="en-US" smtClean="0"/>
              <a:pPr/>
              <a:t>115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02756" indent="-270291" eaLnBrk="0" hangingPunct="0">
              <a:spcBef>
                <a:spcPct val="30000"/>
              </a:spcBef>
              <a:defRPr sz="1100">
                <a:solidFill>
                  <a:schemeClr val="tx1"/>
                </a:solidFill>
                <a:latin typeface="Calibri" pitchFamily="34" charset="0"/>
                <a:ea typeface="ＭＳ Ｐゴシック" pitchFamily="34" charset="-128"/>
              </a:defRPr>
            </a:lvl2pPr>
            <a:lvl3pPr marL="1081164" indent="-216233" eaLnBrk="0" hangingPunct="0">
              <a:spcBef>
                <a:spcPct val="30000"/>
              </a:spcBef>
              <a:defRPr sz="1100">
                <a:solidFill>
                  <a:schemeClr val="tx1"/>
                </a:solidFill>
                <a:latin typeface="Calibri" pitchFamily="34" charset="0"/>
                <a:ea typeface="ＭＳ Ｐゴシック" pitchFamily="34" charset="-128"/>
              </a:defRPr>
            </a:lvl3pPr>
            <a:lvl4pPr marL="1513629" indent="-216233" eaLnBrk="0" hangingPunct="0">
              <a:spcBef>
                <a:spcPct val="30000"/>
              </a:spcBef>
              <a:defRPr sz="1100">
                <a:solidFill>
                  <a:schemeClr val="tx1"/>
                </a:solidFill>
                <a:latin typeface="Calibri" pitchFamily="34" charset="0"/>
                <a:ea typeface="ＭＳ Ｐゴシック" pitchFamily="34" charset="-128"/>
              </a:defRPr>
            </a:lvl4pPr>
            <a:lvl5pPr marL="1946095" indent="-216233" eaLnBrk="0" hangingPunct="0">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22AD1DA0-A8EC-40E2-ABCA-473AF0B3B45F}" type="slidenum">
              <a:rPr lang="en-US" altLang="en-US" smtClean="0"/>
              <a:pPr eaLnBrk="1" hangingPunct="1">
                <a:spcBef>
                  <a:spcPct val="0"/>
                </a:spcBef>
              </a:pPr>
              <a:t>12</a:t>
            </a:fld>
            <a:endParaRPr lang="en-US" altLang="en-US" smtClean="0"/>
          </a:p>
        </p:txBody>
      </p:sp>
      <p:sp>
        <p:nvSpPr>
          <p:cNvPr id="144387"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xfrm>
            <a:off x="915294" y="4343703"/>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3" rIns="90472" bIns="44443" numCol="1" anchor="t" anchorCtr="0" compatLnSpc="1">
            <a:prstTxWarp prst="textNoShape">
              <a:avLst/>
            </a:prstTxWarp>
          </a:bodyPr>
          <a:lstStyle/>
          <a:p>
            <a:r>
              <a:rPr lang="en-US" altLang="en-US" dirty="0" smtClean="0">
                <a:ea typeface="ＭＳ Ｐゴシック" pitchFamily="34" charset="-128"/>
              </a:rPr>
              <a:t>This subgroup tends to be the kids with lower verbal skills and those with ADHD.  Because one needs to stop and think to make a non aggressive response, hyperactive kids particularly have a tough time making this transition.</a:t>
            </a:r>
          </a:p>
          <a:p>
            <a:endParaRPr lang="en-US" altLang="en-US" dirty="0" smtClean="0">
              <a:ea typeface="ＭＳ Ｐゴシック" pitchFamily="34" charset="-128"/>
            </a:endParaRPr>
          </a:p>
        </p:txBody>
      </p:sp>
      <p:sp>
        <p:nvSpPr>
          <p:cNvPr id="144389" name="Slide Number Placeholder 6"/>
          <p:cNvSpPr>
            <a:spLocks/>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CEBBFD1-33DB-42C8-88BE-9DD7991116C6}" type="slidenum">
              <a:rPr lang="en-US" altLang="en-US"/>
              <a:pPr algn="r" eaLnBrk="1" hangingPunct="1">
                <a:spcBef>
                  <a:spcPct val="0"/>
                </a:spcBef>
              </a:pPr>
              <a:t>12</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D33F97-BCE3-404A-8CE7-80A5E586DA85}" type="slidenum">
              <a:rPr lang="en-US" smtClean="0"/>
              <a:pPr/>
              <a:t>118</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CFFDF2-8D90-422B-81B7-68B151B2A841}" type="slidenum">
              <a:rPr lang="en-US" smtClean="0"/>
              <a:pPr/>
              <a:t>119</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3C6042-98A3-4B28-8781-C098AD9DE2FD}" type="slidenum">
              <a:rPr lang="en-US" smtClean="0"/>
              <a:pPr/>
              <a:t>120</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FAC2F3-FDBC-4132-9C96-66AB8F1AF5EC}" type="slidenum">
              <a:rPr lang="en-US" smtClean="0"/>
              <a:pPr fontAlgn="base">
                <a:spcBef>
                  <a:spcPct val="0"/>
                </a:spcBef>
                <a:spcAft>
                  <a:spcPct val="0"/>
                </a:spcAft>
                <a:defRPr/>
              </a:pPr>
              <a:t>125</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FAC2F3-FDBC-4132-9C96-66AB8F1AF5EC}" type="slidenum">
              <a:rPr lang="en-US" smtClean="0"/>
              <a:pPr fontAlgn="base">
                <a:spcBef>
                  <a:spcPct val="0"/>
                </a:spcBef>
                <a:spcAft>
                  <a:spcPct val="0"/>
                </a:spcAft>
                <a:defRPr/>
              </a:pPr>
              <a:t>126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F866A-1342-4791-854D-BE4878129BD4}" type="slidenum">
              <a:rPr lang="en-US" smtClean="0"/>
              <a:pPr fontAlgn="base">
                <a:spcBef>
                  <a:spcPct val="0"/>
                </a:spcBef>
                <a:spcAft>
                  <a:spcPct val="0"/>
                </a:spcAft>
                <a:defRPr/>
              </a:pPr>
              <a:t>128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FAC2F3-FDBC-4132-9C96-66AB8F1AF5EC}" type="slidenum">
              <a:rPr lang="en-US" smtClean="0"/>
              <a:pPr fontAlgn="base">
                <a:spcBef>
                  <a:spcPct val="0"/>
                </a:spcBef>
                <a:spcAft>
                  <a:spcPct val="0"/>
                </a:spcAft>
                <a:defRPr/>
              </a:pPr>
              <a:t>129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  emotion regulation problems and Inter-Uterine Growth Retardation </a:t>
            </a:r>
          </a:p>
          <a:p>
            <a:r>
              <a:rPr lang="en-US" dirty="0" smtClean="0"/>
              <a:t>Cocaine – aggression</a:t>
            </a:r>
          </a:p>
          <a:p>
            <a:endParaRPr lang="en-US" dirty="0" smtClean="0"/>
          </a:p>
          <a:p>
            <a:r>
              <a:rPr lang="en-US" dirty="0">
                <a:hlinkClick r:id="rId3"/>
              </a:rPr>
              <a:t>http://</a:t>
            </a:r>
            <a:r>
              <a:rPr lang="en-US" dirty="0" smtClean="0">
                <a:hlinkClick r:id="rId3"/>
              </a:rPr>
              <a:t>www.socialsciences.leiden.edu/educationandchildstudies/clinicalchildandadolescentstudies/neurocognitive-development/research/prenatal-risks.html</a:t>
            </a:r>
            <a:endParaRPr lang="en-US" dirty="0" smtClean="0"/>
          </a:p>
          <a:p>
            <a:endParaRPr lang="en-US" dirty="0"/>
          </a:p>
          <a:p>
            <a:r>
              <a:rPr lang="en-US" dirty="0" smtClean="0"/>
              <a:t>Difficult Temperament – strong genetic predisposition; Chess and Thomas’s work ;</a:t>
            </a:r>
          </a:p>
          <a:p>
            <a:r>
              <a:rPr lang="en-US" dirty="0" smtClean="0"/>
              <a:t>Fussy, demanding, hard to warm up to </a:t>
            </a:r>
          </a:p>
          <a:p>
            <a:endParaRPr lang="en-US" dirty="0"/>
          </a:p>
          <a:p>
            <a:endParaRPr lang="en-US" dirty="0"/>
          </a:p>
        </p:txBody>
      </p:sp>
      <p:sp>
        <p:nvSpPr>
          <p:cNvPr id="4" name="Slide Number Placeholder 3"/>
          <p:cNvSpPr>
            <a:spLocks noGrp="1"/>
          </p:cNvSpPr>
          <p:nvPr>
            <p:ph type="sldNum" sz="quarter" idx="10"/>
          </p:nvPr>
        </p:nvSpPr>
        <p:spPr/>
        <p:txBody>
          <a:bodyPr/>
          <a:lstStyle/>
          <a:p>
            <a:fld id="{79D1FB64-77D2-4176-9DED-EC59EDC40F3B}" type="slidenum">
              <a:rPr lang="en-US" smtClean="0"/>
              <a:pPr/>
              <a:t>13</a:t>
            </a:fld>
            <a:endParaRPr lang="en-US"/>
          </a:p>
        </p:txBody>
      </p:sp>
    </p:spTree>
    <p:extLst>
      <p:ext uri="{BB962C8B-B14F-4D97-AF65-F5344CB8AC3E}">
        <p14:creationId xmlns:p14="http://schemas.microsoft.com/office/powerpoint/2010/main" val="31218621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F0C971-A06C-4AA3-9990-0525191FF6C6}" type="slidenum">
              <a:rPr lang="en-US" smtClean="0"/>
              <a:pPr fontAlgn="base">
                <a:spcBef>
                  <a:spcPct val="0"/>
                </a:spcBef>
                <a:spcAft>
                  <a:spcPct val="0"/>
                </a:spcAft>
                <a:defRPr/>
              </a:pPr>
              <a:t>131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D1891-C579-4B14-908C-65BDD0451453}" type="slidenum">
              <a:rPr lang="en-US" smtClean="0"/>
              <a:pPr fontAlgn="base">
                <a:spcBef>
                  <a:spcPct val="0"/>
                </a:spcBef>
                <a:spcAft>
                  <a:spcPct val="0"/>
                </a:spcAft>
                <a:defRPr/>
              </a:pPr>
              <a:t>132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785B54-E47A-4CCE-8ED5-63DB8B6A0F4F}" type="slidenum">
              <a:rPr lang="en-US" smtClean="0"/>
              <a:pPr fontAlgn="base">
                <a:spcBef>
                  <a:spcPct val="0"/>
                </a:spcBef>
                <a:spcAft>
                  <a:spcPct val="0"/>
                </a:spcAft>
                <a:defRPr/>
              </a:pPr>
              <a:t>133</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F866A-1342-4791-854D-BE4878129BD4}" type="slidenum">
              <a:rPr lang="en-US" smtClean="0"/>
              <a:pPr fontAlgn="base">
                <a:spcBef>
                  <a:spcPct val="0"/>
                </a:spcBef>
                <a:spcAft>
                  <a:spcPct val="0"/>
                </a:spcAft>
                <a:defRPr/>
              </a:pPr>
              <a:t>134</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B2C98-2DC2-40D5-A7E4-D193E584D05F}" type="slidenum">
              <a:rPr lang="en-US" smtClean="0"/>
              <a:pPr fontAlgn="base">
                <a:spcBef>
                  <a:spcPct val="0"/>
                </a:spcBef>
                <a:spcAft>
                  <a:spcPct val="0"/>
                </a:spcAft>
                <a:defRPr/>
              </a:pPr>
              <a:t>135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7611D-A025-47CD-BCBC-F2B77EB2A913}" type="slidenum">
              <a:rPr lang="en-US" smtClean="0"/>
              <a:pPr fontAlgn="base">
                <a:spcBef>
                  <a:spcPct val="0"/>
                </a:spcBef>
                <a:spcAft>
                  <a:spcPct val="0"/>
                </a:spcAft>
                <a:defRPr/>
              </a:pPr>
              <a:t>138</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45731-A4D8-4EC9-AA4D-129D56B4F026}" type="slidenum">
              <a:rPr lang="en-US" smtClean="0"/>
              <a:pPr fontAlgn="base">
                <a:spcBef>
                  <a:spcPct val="0"/>
                </a:spcBef>
                <a:spcAft>
                  <a:spcPct val="0"/>
                </a:spcAft>
                <a:defRPr/>
              </a:pPr>
              <a:t>142</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D1FB64-77D2-4176-9DED-EC59EDC40F3B}" type="slidenum">
              <a:rPr lang="en-US" smtClean="0"/>
              <a:pPr/>
              <a:t>143</a:t>
            </a:fld>
            <a:endParaRPr lang="en-US"/>
          </a:p>
        </p:txBody>
      </p:sp>
    </p:spTree>
    <p:extLst>
      <p:ext uri="{BB962C8B-B14F-4D97-AF65-F5344CB8AC3E}">
        <p14:creationId xmlns:p14="http://schemas.microsoft.com/office/powerpoint/2010/main" val="39263740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45731-A4D8-4EC9-AA4D-129D56B4F026}" type="slidenum">
              <a:rPr lang="en-US" smtClean="0"/>
              <a:pPr fontAlgn="base">
                <a:spcBef>
                  <a:spcPct val="0"/>
                </a:spcBef>
                <a:spcAft>
                  <a:spcPct val="0"/>
                </a:spcAft>
                <a:defRPr/>
              </a:pPr>
              <a:t>144</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45731-A4D8-4EC9-AA4D-129D56B4F026}" type="slidenum">
              <a:rPr lang="en-US" smtClean="0"/>
              <a:pPr fontAlgn="base">
                <a:spcBef>
                  <a:spcPct val="0"/>
                </a:spcBef>
                <a:spcAft>
                  <a:spcPct val="0"/>
                </a:spcAft>
                <a:defRPr/>
              </a:pPr>
              <a:t>145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ABEEBD-3D45-4AE1-A991-8A114679A606}" type="slidenum">
              <a:rPr lang="en-US" smtClean="0"/>
              <a:t>14</a:t>
            </a:fld>
            <a:endParaRPr lang="en-US"/>
          </a:p>
        </p:txBody>
      </p:sp>
    </p:spTree>
    <p:extLst>
      <p:ext uri="{BB962C8B-B14F-4D97-AF65-F5344CB8AC3E}">
        <p14:creationId xmlns:p14="http://schemas.microsoft.com/office/powerpoint/2010/main" val="32770531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496D6-1ECB-4514-AE26-5A8A175880ED}" type="slidenum">
              <a:rPr lang="en-US" smtClean="0"/>
              <a:pPr fontAlgn="base">
                <a:spcBef>
                  <a:spcPct val="0"/>
                </a:spcBef>
                <a:spcAft>
                  <a:spcPct val="0"/>
                </a:spcAft>
                <a:defRPr/>
              </a:pPr>
              <a:t>146</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147</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149</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150</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151</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152</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CBB1-CEEF-4DEB-924F-B13BBC598CC8}" type="slidenum">
              <a:rPr lang="en-US" smtClean="0"/>
              <a:pPr fontAlgn="base">
                <a:spcBef>
                  <a:spcPct val="0"/>
                </a:spcBef>
                <a:spcAft>
                  <a:spcPct val="0"/>
                </a:spcAft>
                <a:defRPr/>
              </a:pPr>
              <a:t>155</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7B052-4355-4FFC-9EBE-ECC7263A8B71}" type="slidenum">
              <a:rPr lang="en-US" smtClean="0"/>
              <a:pPr fontAlgn="base">
                <a:spcBef>
                  <a:spcPct val="0"/>
                </a:spcBef>
                <a:spcAft>
                  <a:spcPct val="0"/>
                </a:spcAft>
                <a:defRPr/>
              </a:pPr>
              <a:t>157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668FC-3952-492C-9757-E9E1051D96A9}" type="slidenum">
              <a:rPr lang="en-US" smtClean="0"/>
              <a:pPr fontAlgn="base">
                <a:spcBef>
                  <a:spcPct val="0"/>
                </a:spcBef>
                <a:spcAft>
                  <a:spcPct val="0"/>
                </a:spcAft>
                <a:defRPr/>
              </a:pPr>
              <a:t>158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668FC-3952-492C-9757-E9E1051D96A9}" type="slidenum">
              <a:rPr lang="en-US" smtClean="0"/>
              <a:pPr fontAlgn="base">
                <a:spcBef>
                  <a:spcPct val="0"/>
                </a:spcBef>
                <a:spcAft>
                  <a:spcPct val="0"/>
                </a:spcAft>
                <a:defRPr/>
              </a:pPr>
              <a:t>159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78146E-1B99-42EC-B32A-1C824958C08D}"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E1D5-91D2-4E00-8DE7-FBA567293CF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8146E-1B99-42EC-B32A-1C824958C08D}"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8146E-1B99-42EC-B32A-1C824958C08D}" type="datetimeFigureOut">
              <a:rPr lang="en-US" smtClean="0"/>
              <a:pPr/>
              <a:t>9/23/2014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268C616-A90F-409D-8EB4-D0175A7FEBB1}"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587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F60FEB64-0284-4747-85AD-B3F9CD6EF697}"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418673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8146E-1B99-42EC-B32A-1C824958C08D}"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78146E-1B99-42EC-B32A-1C824958C08D}"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5E1D5-91D2-4E00-8DE7-FBA567293C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78146E-1B99-42EC-B32A-1C824958C08D}"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78146E-1B99-42EC-B32A-1C824958C08D}"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78146E-1B99-42EC-B32A-1C824958C08D}" type="datetimeFigureOut">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8146E-1B99-42EC-B32A-1C824958C08D}" type="datetimeFigureOut">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5E1D5-91D2-4E00-8DE7-FBA567293C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78146E-1B99-42EC-B32A-1C824958C08D}"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5E1D5-91D2-4E00-8DE7-FBA567293CF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78146E-1B99-42EC-B32A-1C824958C08D}" type="datetimeFigureOut">
              <a:rPr lang="en-US" smtClean="0"/>
              <a:pPr/>
              <a:t>9/23/2014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0E5E1D5-91D2-4E00-8DE7-FBA567293C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278146E-1B99-42EC-B32A-1C824958C08D}" type="datetimeFigureOut">
              <a:rPr lang="en-US" smtClean="0"/>
              <a:pPr/>
              <a:t>9/23/2014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0E5E1D5-91D2-4E00-8DE7-FBA567293C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cstaff.uww.edu/larsonj/video.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justyellfire.com/index.ph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asttrackproject.org/data-instruments.ph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dqinfo.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directbehaviorratings.com/cm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interventioncentral.org/tools/chart_dog_graph_mak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elissainstitute.org/documents/Silence3-Meichenbaum.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9_WwuGF4d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4114800"/>
          </a:xfrm>
        </p:spPr>
        <p:txBody>
          <a:bodyPr>
            <a:normAutofit fontScale="90000"/>
          </a:bodyPr>
          <a:lstStyle/>
          <a:p>
            <a:pPr algn="ctr"/>
            <a:r>
              <a:rPr lang="en-US" i="1" dirty="0" smtClean="0"/>
              <a:t>Treating Student Anger and Aggression: </a:t>
            </a:r>
            <a:br>
              <a:rPr lang="en-US" i="1" dirty="0" smtClean="0"/>
            </a:br>
            <a:r>
              <a:rPr lang="en-US" i="1" dirty="0" smtClean="0"/>
              <a:t>Skills-Based Cognitive-Behavioral </a:t>
            </a:r>
            <a:r>
              <a:rPr lang="en-US" i="1" dirty="0" smtClean="0"/>
              <a:t>Approaches</a:t>
            </a:r>
            <a:r>
              <a:rPr lang="en-US" dirty="0" smtClean="0"/>
              <a:t/>
            </a:r>
            <a:br>
              <a:rPr lang="en-US" dirty="0" smtClean="0"/>
            </a:br>
            <a:r>
              <a:rPr lang="en-US" dirty="0" smtClean="0"/>
              <a:t>Texas Association of School Psychologists 2014</a:t>
            </a:r>
            <a:endParaRPr lang="en-US" dirty="0"/>
          </a:p>
        </p:txBody>
      </p:sp>
      <p:sp>
        <p:nvSpPr>
          <p:cNvPr id="3" name="Subtitle 2"/>
          <p:cNvSpPr>
            <a:spLocks noGrp="1"/>
          </p:cNvSpPr>
          <p:nvPr>
            <p:ph type="subTitle" idx="1"/>
          </p:nvPr>
        </p:nvSpPr>
        <p:spPr>
          <a:xfrm>
            <a:off x="457200" y="5257800"/>
            <a:ext cx="8077200" cy="1499616"/>
          </a:xfrm>
        </p:spPr>
        <p:txBody>
          <a:bodyPr>
            <a:normAutofit lnSpcReduction="10000"/>
          </a:bodyPr>
          <a:lstStyle/>
          <a:p>
            <a:r>
              <a:rPr lang="en-US" dirty="0" smtClean="0"/>
              <a:t>Jim Larson, Ph.D.</a:t>
            </a:r>
          </a:p>
          <a:p>
            <a:r>
              <a:rPr lang="en-US" dirty="0" smtClean="0"/>
              <a:t>Professor Emeritus</a:t>
            </a:r>
          </a:p>
          <a:p>
            <a:r>
              <a:rPr lang="en-US" dirty="0" smtClean="0"/>
              <a:t>Department of Psychology</a:t>
            </a:r>
          </a:p>
          <a:p>
            <a:r>
              <a:rPr lang="en-US" dirty="0" smtClean="0"/>
              <a:t>University of Wisconsin-Whitewater</a:t>
            </a:r>
          </a:p>
          <a:p>
            <a:r>
              <a:rPr lang="en-US" dirty="0" smtClean="0"/>
              <a:t>Contact: larsonj@uww.edu</a:t>
            </a:r>
            <a:endParaRPr lang="en-US" dirty="0"/>
          </a:p>
        </p:txBody>
      </p:sp>
    </p:spTree>
    <p:extLst>
      <p:ext uri="{BB962C8B-B14F-4D97-AF65-F5344CB8AC3E}">
        <p14:creationId xmlns:p14="http://schemas.microsoft.com/office/powerpoint/2010/main" val="49770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C9FE75C4-DA17-468B-97DE-13DF7EBBC1C5}" type="slidenum">
              <a:rPr lang="en-US" altLang="en-US" sz="1800" smtClean="0"/>
              <a:pPr eaLnBrk="1" hangingPunct="1">
                <a:spcBef>
                  <a:spcPct val="0"/>
                </a:spcBef>
                <a:buClrTx/>
                <a:buSzTx/>
                <a:buFontTx/>
                <a:buNone/>
              </a:pPr>
              <a:t>10</a:t>
            </a:fld>
            <a:endParaRPr lang="en-US" altLang="en-US" sz="1800" smtClean="0"/>
          </a:p>
        </p:txBody>
      </p:sp>
      <p:sp>
        <p:nvSpPr>
          <p:cNvPr id="1368066" name="Rectangle 2"/>
          <p:cNvSpPr>
            <a:spLocks noGrp="1" noChangeArrowheads="1"/>
          </p:cNvSpPr>
          <p:nvPr>
            <p:ph type="title" idx="4294967295"/>
          </p:nvPr>
        </p:nvSpPr>
        <p:spPr>
          <a:xfrm>
            <a:off x="0" y="1371600"/>
            <a:ext cx="7881938" cy="4343400"/>
          </a:xfrm>
        </p:spPr>
        <p:txBody>
          <a:bodyPr vert="horz" wrap="square" lIns="92075" tIns="46038" rIns="92075" bIns="46038" numCol="1" anchorCtr="0" compatLnSpc="1">
            <a:prstTxWarp prst="textNoShape">
              <a:avLst/>
            </a:prstTxWarp>
            <a:normAutofit/>
          </a:bodyPr>
          <a:lstStyle/>
          <a:p>
            <a:pPr algn="ctr" eaLnBrk="1" hangingPunct="1">
              <a:defRPr/>
            </a:pPr>
            <a:r>
              <a:rPr lang="en-US" sz="6000" dirty="0" smtClean="0">
                <a:solidFill>
                  <a:srgbClr val="C00000"/>
                </a:solidFill>
                <a:effectLst>
                  <a:outerShdw blurRad="38100" dist="38100" dir="2700000" algn="tl">
                    <a:srgbClr val="C0C0C0"/>
                  </a:outerShdw>
                </a:effectLst>
                <a:ea typeface="ＭＳ Ｐゴシック" pitchFamily="34" charset="-128"/>
              </a:rPr>
              <a:t>Risk Factors for Child Disruptive Behavior Disorders</a:t>
            </a:r>
            <a:br>
              <a:rPr lang="en-US" sz="6000" dirty="0" smtClean="0">
                <a:solidFill>
                  <a:srgbClr val="C00000"/>
                </a:solidFill>
                <a:effectLst>
                  <a:outerShdw blurRad="38100" dist="38100" dir="2700000" algn="tl">
                    <a:srgbClr val="C0C0C0"/>
                  </a:outerShdw>
                </a:effectLst>
                <a:ea typeface="ＭＳ Ｐゴシック" pitchFamily="34" charset="-128"/>
              </a:rPr>
            </a:br>
            <a:endParaRPr lang="en-US" sz="6000" dirty="0" smtClean="0">
              <a:solidFill>
                <a:srgbClr val="C00000"/>
              </a:solidFill>
              <a:effectLst>
                <a:outerShdw blurRad="38100" dist="38100" dir="2700000" algn="tl">
                  <a:srgbClr val="C0C0C0"/>
                </a:outerShdw>
              </a:effectLst>
              <a:ea typeface="ＭＳ Ｐゴシック" pitchFamily="34" charset="-128"/>
            </a:endParaRPr>
          </a:p>
        </p:txBody>
      </p:sp>
    </p:spTree>
    <p:extLst>
      <p:ext uri="{BB962C8B-B14F-4D97-AF65-F5344CB8AC3E}">
        <p14:creationId xmlns:p14="http://schemas.microsoft.com/office/powerpoint/2010/main" val="10870810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4: OVERVIEW</a:t>
            </a:r>
          </a:p>
        </p:txBody>
      </p:sp>
      <p:sp>
        <p:nvSpPr>
          <p:cNvPr id="16387" name="Rectangle 3"/>
          <p:cNvSpPr>
            <a:spLocks noGrp="1" noChangeArrowheads="1"/>
          </p:cNvSpPr>
          <p:nvPr>
            <p:ph type="body" idx="1"/>
          </p:nvPr>
        </p:nvSpPr>
        <p:spPr/>
        <p:txBody>
          <a:bodyPr/>
          <a:lstStyle/>
          <a:p>
            <a:pPr eaLnBrk="1" hangingPunct="1">
              <a:defRPr/>
            </a:pPr>
            <a:r>
              <a:rPr lang="en-US" dirty="0" smtClean="0"/>
              <a:t>Obtain </a:t>
            </a:r>
            <a:r>
              <a:rPr lang="en-US" dirty="0" smtClean="0">
                <a:solidFill>
                  <a:srgbClr val="C00000"/>
                </a:solidFill>
              </a:rPr>
              <a:t>cards </a:t>
            </a:r>
            <a:r>
              <a:rPr lang="en-US" dirty="0" smtClean="0">
                <a:solidFill>
                  <a:srgbClr val="C00000"/>
                </a:solidFill>
              </a:rPr>
              <a:t>and dominos</a:t>
            </a:r>
          </a:p>
          <a:p>
            <a:pPr eaLnBrk="1" hangingPunct="1">
              <a:defRPr/>
            </a:pPr>
            <a:r>
              <a:rPr lang="en-US" dirty="0" smtClean="0"/>
              <a:t>Goals, then review insights from puppet taunting- </a:t>
            </a:r>
            <a:r>
              <a:rPr lang="en-US" i="1" dirty="0" smtClean="0"/>
              <a:t>Can they demonstrate and verbalize the concept?</a:t>
            </a:r>
          </a:p>
          <a:p>
            <a:pPr eaLnBrk="1" hangingPunct="1">
              <a:defRPr/>
            </a:pPr>
            <a:r>
              <a:rPr lang="en-US" dirty="0" smtClean="0"/>
              <a:t>Do </a:t>
            </a:r>
            <a:r>
              <a:rPr lang="en-US" dirty="0" smtClean="0">
                <a:solidFill>
                  <a:srgbClr val="C00000"/>
                </a:solidFill>
              </a:rPr>
              <a:t>card recall and domino line taunting </a:t>
            </a:r>
            <a:r>
              <a:rPr lang="en-US" dirty="0" smtClean="0"/>
              <a:t>activities</a:t>
            </a:r>
          </a:p>
          <a:p>
            <a:pPr eaLnBrk="1" hangingPunct="1">
              <a:defRPr/>
            </a:pPr>
            <a:r>
              <a:rPr lang="en-US" dirty="0" smtClean="0"/>
              <a:t>Do</a:t>
            </a:r>
            <a:r>
              <a:rPr lang="en-US" dirty="0" smtClean="0">
                <a:solidFill>
                  <a:srgbClr val="C00000"/>
                </a:solidFill>
              </a:rPr>
              <a:t> circle taunting </a:t>
            </a:r>
            <a:r>
              <a:rPr lang="en-US" dirty="0" smtClean="0"/>
              <a:t>activity</a:t>
            </a:r>
          </a:p>
          <a:p>
            <a:pPr eaLnBrk="1" hangingPunct="1">
              <a:defRPr/>
            </a:pPr>
            <a:r>
              <a:rPr lang="en-US" dirty="0" smtClean="0"/>
              <a:t>Assign</a:t>
            </a:r>
            <a:r>
              <a:rPr lang="en-US" dirty="0" smtClean="0">
                <a:solidFill>
                  <a:srgbClr val="C00000"/>
                </a:solidFill>
              </a:rPr>
              <a:t> Generalization </a:t>
            </a:r>
            <a:r>
              <a:rPr lang="en-US" dirty="0" smtClean="0"/>
              <a:t>task</a:t>
            </a:r>
          </a:p>
          <a:p>
            <a:pPr eaLnBrk="1" hangingPunct="1">
              <a:defRPr/>
            </a:pPr>
            <a:r>
              <a:rPr lang="en-US" dirty="0" smtClean="0"/>
              <a:t>Closing procedures</a:t>
            </a:r>
          </a:p>
        </p:txBody>
      </p:sp>
    </p:spTree>
    <p:extLst>
      <p:ext uri="{BB962C8B-B14F-4D97-AF65-F5344CB8AC3E}">
        <p14:creationId xmlns:p14="http://schemas.microsoft.com/office/powerpoint/2010/main" val="25701643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4</a:t>
            </a:r>
          </a:p>
        </p:txBody>
      </p:sp>
      <p:sp>
        <p:nvSpPr>
          <p:cNvPr id="16387" name="Rectangle 3"/>
          <p:cNvSpPr>
            <a:spLocks noGrp="1" noChangeArrowheads="1"/>
          </p:cNvSpPr>
          <p:nvPr>
            <p:ph type="body" idx="1"/>
          </p:nvPr>
        </p:nvSpPr>
        <p:spPr/>
        <p:txBody>
          <a:bodyPr/>
          <a:lstStyle/>
          <a:p>
            <a:pPr>
              <a:defRPr/>
            </a:pPr>
            <a:r>
              <a:rPr lang="en-US" dirty="0" smtClean="0"/>
              <a:t>OBJECTIVE </a:t>
            </a:r>
            <a:r>
              <a:rPr lang="en-US" dirty="0"/>
              <a:t>2</a:t>
            </a:r>
            <a:r>
              <a:rPr lang="en-US" dirty="0" smtClean="0"/>
              <a:t> – Practice Self-Control</a:t>
            </a:r>
          </a:p>
          <a:p>
            <a:pPr>
              <a:defRPr/>
            </a:pPr>
            <a:r>
              <a:rPr lang="en-US" dirty="0" smtClean="0"/>
              <a:t>10 </a:t>
            </a:r>
            <a:r>
              <a:rPr lang="en-US" dirty="0" smtClean="0">
                <a:solidFill>
                  <a:srgbClr val="C00000"/>
                </a:solidFill>
              </a:rPr>
              <a:t>card array </a:t>
            </a:r>
            <a:r>
              <a:rPr lang="en-US" dirty="0" smtClean="0"/>
              <a:t>with 15 second “pre-taunt”</a:t>
            </a:r>
          </a:p>
          <a:p>
            <a:pPr lvl="1">
              <a:defRPr/>
            </a:pPr>
            <a:r>
              <a:rPr lang="en-US" dirty="0" smtClean="0"/>
              <a:t>Same taunting rules as puppets</a:t>
            </a:r>
          </a:p>
          <a:p>
            <a:pPr>
              <a:defRPr/>
            </a:pPr>
            <a:r>
              <a:rPr lang="en-US" dirty="0" smtClean="0"/>
              <a:t>5 second exposure while being taunted</a:t>
            </a:r>
          </a:p>
          <a:p>
            <a:pPr>
              <a:defRPr/>
            </a:pPr>
            <a:r>
              <a:rPr lang="en-US" dirty="0" err="1" smtClean="0"/>
              <a:t>Tauntee</a:t>
            </a:r>
            <a:r>
              <a:rPr lang="en-US" dirty="0" smtClean="0"/>
              <a:t> writes numbers (not suits) on paper</a:t>
            </a:r>
          </a:p>
          <a:p>
            <a:pPr lvl="1">
              <a:defRPr/>
            </a:pPr>
            <a:r>
              <a:rPr lang="en-US" dirty="0" smtClean="0"/>
              <a:t>Debrief each: e.g.,  </a:t>
            </a:r>
            <a:r>
              <a:rPr lang="en-US" i="1" dirty="0" smtClean="0"/>
              <a:t>“How did you concentrate?”</a:t>
            </a:r>
          </a:p>
          <a:p>
            <a:pPr lvl="1">
              <a:defRPr/>
            </a:pPr>
            <a:endParaRPr lang="en-US" i="1" dirty="0" smtClean="0"/>
          </a:p>
          <a:p>
            <a:pPr>
              <a:defRPr/>
            </a:pPr>
            <a:r>
              <a:rPr lang="en-US" dirty="0" smtClean="0"/>
              <a:t>Repeat with </a:t>
            </a:r>
            <a:r>
              <a:rPr lang="en-US" dirty="0" smtClean="0">
                <a:solidFill>
                  <a:srgbClr val="C00000"/>
                </a:solidFill>
              </a:rPr>
              <a:t>domino tower</a:t>
            </a:r>
          </a:p>
          <a:p>
            <a:pPr>
              <a:defRPr/>
            </a:pPr>
            <a:r>
              <a:rPr lang="en-US" dirty="0" smtClean="0"/>
              <a:t>Repeat with </a:t>
            </a:r>
            <a:r>
              <a:rPr lang="en-US" dirty="0" smtClean="0">
                <a:solidFill>
                  <a:srgbClr val="C00000"/>
                </a:solidFill>
              </a:rPr>
              <a:t>circle taunting </a:t>
            </a:r>
            <a:r>
              <a:rPr lang="en-US" dirty="0" smtClean="0"/>
              <a:t>ala’ puppets</a:t>
            </a:r>
          </a:p>
          <a:p>
            <a:pPr>
              <a:defRPr/>
            </a:pPr>
            <a:endParaRPr lang="en-US" dirty="0" smtClean="0"/>
          </a:p>
        </p:txBody>
      </p:sp>
    </p:spTree>
    <p:extLst>
      <p:ext uri="{BB962C8B-B14F-4D97-AF65-F5344CB8AC3E}">
        <p14:creationId xmlns:p14="http://schemas.microsoft.com/office/powerpoint/2010/main" val="8507636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4</a:t>
            </a:r>
          </a:p>
        </p:txBody>
      </p:sp>
      <p:sp>
        <p:nvSpPr>
          <p:cNvPr id="16387" name="Rectangle 3"/>
          <p:cNvSpPr>
            <a:spLocks noGrp="1" noChangeArrowheads="1"/>
          </p:cNvSpPr>
          <p:nvPr>
            <p:ph type="body" idx="1"/>
          </p:nvPr>
        </p:nvSpPr>
        <p:spPr/>
        <p:txBody>
          <a:bodyPr/>
          <a:lstStyle/>
          <a:p>
            <a:pPr>
              <a:defRPr/>
            </a:pPr>
            <a:r>
              <a:rPr lang="en-US" dirty="0" smtClean="0"/>
              <a:t>Titrate the taunting as necessary (see next)</a:t>
            </a:r>
          </a:p>
          <a:p>
            <a:pPr>
              <a:defRPr/>
            </a:pPr>
            <a:r>
              <a:rPr lang="en-US" dirty="0" smtClean="0">
                <a:solidFill>
                  <a:srgbClr val="C00000"/>
                </a:solidFill>
              </a:rPr>
              <a:t>Debriefing</a:t>
            </a:r>
            <a:r>
              <a:rPr lang="en-US" dirty="0" smtClean="0"/>
              <a:t> each child after participating is critical for you to gather level of learning</a:t>
            </a:r>
          </a:p>
          <a:p>
            <a:pPr lvl="1">
              <a:defRPr/>
            </a:pPr>
            <a:r>
              <a:rPr lang="en-US" dirty="0" smtClean="0"/>
              <a:t>Practice, practice, practice…</a:t>
            </a:r>
          </a:p>
          <a:p>
            <a:pPr lvl="1">
              <a:defRPr/>
            </a:pPr>
            <a:r>
              <a:rPr lang="en-US" dirty="0" smtClean="0"/>
              <a:t>Note modification suggestion for girls</a:t>
            </a:r>
          </a:p>
          <a:p>
            <a:pPr>
              <a:defRPr/>
            </a:pPr>
            <a:r>
              <a:rPr lang="en-US" dirty="0" smtClean="0"/>
              <a:t>Leave time for </a:t>
            </a:r>
            <a:r>
              <a:rPr lang="en-US" dirty="0" smtClean="0">
                <a:solidFill>
                  <a:srgbClr val="C00000"/>
                </a:solidFill>
              </a:rPr>
              <a:t>de-compression!</a:t>
            </a:r>
          </a:p>
          <a:p>
            <a:pPr marL="118872" indent="0">
              <a:buNone/>
              <a:defRPr/>
            </a:pPr>
            <a:endParaRPr lang="en-US" dirty="0" smtClean="0"/>
          </a:p>
          <a:p>
            <a:pPr>
              <a:defRPr/>
            </a:pPr>
            <a:r>
              <a:rPr lang="en-US" dirty="0" smtClean="0"/>
              <a:t>Emphasize the </a:t>
            </a:r>
            <a:r>
              <a:rPr lang="en-US" dirty="0" smtClean="0">
                <a:solidFill>
                  <a:srgbClr val="C00000"/>
                </a:solidFill>
              </a:rPr>
              <a:t>Generalization task </a:t>
            </a:r>
            <a:r>
              <a:rPr lang="en-US" dirty="0" smtClean="0"/>
              <a:t>as an </a:t>
            </a:r>
            <a:r>
              <a:rPr lang="en-US" i="1" dirty="0" smtClean="0"/>
              <a:t>expectation </a:t>
            </a:r>
            <a:r>
              <a:rPr lang="en-US" dirty="0" smtClean="0"/>
              <a:t>not a suggestion!</a:t>
            </a:r>
            <a:endParaRPr lang="en-US" i="1" dirty="0" smtClean="0"/>
          </a:p>
        </p:txBody>
      </p:sp>
    </p:spTree>
    <p:extLst>
      <p:ext uri="{BB962C8B-B14F-4D97-AF65-F5344CB8AC3E}">
        <p14:creationId xmlns:p14="http://schemas.microsoft.com/office/powerpoint/2010/main" val="7635796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lgn="ctr" eaLnBrk="1" hangingPunct="1">
              <a:defRPr/>
            </a:pPr>
            <a:r>
              <a:rPr lang="en-US" sz="4400" b="1" dirty="0" smtClean="0">
                <a:solidFill>
                  <a:srgbClr val="FFC000"/>
                </a:solidFill>
              </a:rPr>
              <a:t>ANGER COPING INTERVENTION</a:t>
            </a:r>
            <a:br>
              <a:rPr lang="en-US" sz="4400" b="1" dirty="0" smtClean="0">
                <a:solidFill>
                  <a:srgbClr val="FFC000"/>
                </a:solidFill>
              </a:rPr>
            </a:br>
            <a:r>
              <a:rPr lang="en-US" sz="4400" b="1" dirty="0" smtClean="0">
                <a:solidFill>
                  <a:srgbClr val="FFC000"/>
                </a:solidFill>
              </a:rPr>
              <a:t>Session 5:OVERVIEW</a:t>
            </a:r>
            <a:endParaRPr lang="en-US" sz="4400" dirty="0" smtClean="0">
              <a:solidFill>
                <a:srgbClr val="FFC000"/>
              </a:solidFill>
            </a:endParaRPr>
          </a:p>
        </p:txBody>
      </p:sp>
      <p:sp>
        <p:nvSpPr>
          <p:cNvPr id="17411" name="Rectangle 3"/>
          <p:cNvSpPr>
            <a:spLocks noGrp="1" noChangeArrowheads="1"/>
          </p:cNvSpPr>
          <p:nvPr>
            <p:ph type="body" idx="1"/>
          </p:nvPr>
        </p:nvSpPr>
        <p:spPr/>
        <p:txBody>
          <a:bodyPr/>
          <a:lstStyle/>
          <a:p>
            <a:pPr eaLnBrk="1" hangingPunct="1">
              <a:defRPr/>
            </a:pPr>
            <a:r>
              <a:rPr lang="en-US" dirty="0" smtClean="0"/>
              <a:t> Goals, Review, and Generalization discussion</a:t>
            </a:r>
          </a:p>
          <a:p>
            <a:pPr eaLnBrk="1" hangingPunct="1">
              <a:defRPr/>
            </a:pPr>
            <a:r>
              <a:rPr lang="en-US" dirty="0" smtClean="0"/>
              <a:t>Use a stimulus picture to gather group opinions about “what the problem is.”</a:t>
            </a:r>
          </a:p>
          <a:p>
            <a:pPr eaLnBrk="1" hangingPunct="1">
              <a:defRPr/>
            </a:pPr>
            <a:r>
              <a:rPr lang="en-US" dirty="0" smtClean="0"/>
              <a:t>Do role plays from stimulus pictures</a:t>
            </a:r>
          </a:p>
          <a:p>
            <a:pPr eaLnBrk="1" hangingPunct="1">
              <a:defRPr/>
            </a:pPr>
            <a:r>
              <a:rPr lang="en-US" dirty="0" smtClean="0"/>
              <a:t>Closing</a:t>
            </a:r>
          </a:p>
        </p:txBody>
      </p:sp>
      <p:pic>
        <p:nvPicPr>
          <p:cNvPr id="4" name="Picture 2" descr="C:\Users\Jim Larson\Pictures\3-14-2012 9;46;53 A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83"/>
          <a:stretch/>
        </p:blipFill>
        <p:spPr bwMode="auto">
          <a:xfrm>
            <a:off x="5943600" y="3855720"/>
            <a:ext cx="2824258"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reedomisfabulous.files.wordpress.com/2014/01/ki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87240"/>
            <a:ext cx="2877956"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169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tx1"/>
          </a:solidFill>
        </p:spPr>
        <p:txBody>
          <a:bodyPr/>
          <a:lstStyle/>
          <a:p>
            <a:pPr eaLnBrk="1" hangingPunct="1"/>
            <a:r>
              <a:rPr lang="en-US" altLang="en-US" dirty="0" smtClean="0">
                <a:solidFill>
                  <a:srgbClr val="FFC000"/>
                </a:solidFill>
              </a:rPr>
              <a:t>Session 5: Perspective Taking</a:t>
            </a:r>
          </a:p>
        </p:txBody>
      </p:sp>
      <p:sp>
        <p:nvSpPr>
          <p:cNvPr id="58371" name="Rectangle 3"/>
          <p:cNvSpPr>
            <a:spLocks noGrp="1" noChangeArrowheads="1"/>
          </p:cNvSpPr>
          <p:nvPr>
            <p:ph idx="1"/>
          </p:nvPr>
        </p:nvSpPr>
        <p:spPr>
          <a:xfrm>
            <a:off x="711200" y="1905000"/>
            <a:ext cx="7772400" cy="4572000"/>
          </a:xfrm>
        </p:spPr>
        <p:txBody>
          <a:bodyPr/>
          <a:lstStyle/>
          <a:p>
            <a:pPr eaLnBrk="1" hangingPunct="1">
              <a:lnSpc>
                <a:spcPct val="80000"/>
              </a:lnSpc>
              <a:buClr>
                <a:schemeClr val="folHlink"/>
              </a:buClr>
            </a:pPr>
            <a:r>
              <a:rPr lang="en-US" altLang="en-US" sz="2800" b="1" dirty="0" smtClean="0">
                <a:solidFill>
                  <a:srgbClr val="C00000"/>
                </a:solidFill>
              </a:rPr>
              <a:t>Rationale:</a:t>
            </a:r>
          </a:p>
          <a:p>
            <a:pPr lvl="1" eaLnBrk="1" hangingPunct="1">
              <a:lnSpc>
                <a:spcPct val="80000"/>
              </a:lnSpc>
              <a:buClr>
                <a:schemeClr val="folHlink"/>
              </a:buClr>
            </a:pPr>
            <a:r>
              <a:rPr lang="en-US" altLang="en-US" sz="2400" dirty="0" smtClean="0"/>
              <a:t>Helps with problem solving</a:t>
            </a:r>
          </a:p>
          <a:p>
            <a:pPr lvl="1" eaLnBrk="1" hangingPunct="1">
              <a:lnSpc>
                <a:spcPct val="80000"/>
              </a:lnSpc>
              <a:buClr>
                <a:schemeClr val="folHlink"/>
              </a:buClr>
            </a:pPr>
            <a:r>
              <a:rPr lang="en-US" altLang="en-US" sz="2400" dirty="0" smtClean="0"/>
              <a:t>Helps children evaluate and modify their hostile attribution biases</a:t>
            </a:r>
          </a:p>
          <a:p>
            <a:pPr lvl="1" eaLnBrk="1" hangingPunct="1">
              <a:lnSpc>
                <a:spcPct val="80000"/>
              </a:lnSpc>
              <a:buClr>
                <a:schemeClr val="folHlink"/>
              </a:buClr>
            </a:pPr>
            <a:r>
              <a:rPr lang="en-US" altLang="en-US" sz="2400" dirty="0" smtClean="0"/>
              <a:t>Helps increase empathy and concern for victim suffering</a:t>
            </a:r>
          </a:p>
          <a:p>
            <a:pPr>
              <a:lnSpc>
                <a:spcPct val="80000"/>
              </a:lnSpc>
              <a:buFontTx/>
              <a:buAutoNum type="arabicParenR"/>
            </a:pPr>
            <a:endParaRPr lang="en-US" altLang="en-US" sz="2800" dirty="0" smtClean="0"/>
          </a:p>
          <a:p>
            <a:pPr eaLnBrk="1" hangingPunct="1">
              <a:lnSpc>
                <a:spcPct val="80000"/>
              </a:lnSpc>
              <a:buClr>
                <a:schemeClr val="folHlink"/>
              </a:buClr>
            </a:pPr>
            <a:r>
              <a:rPr lang="en-US" altLang="en-US" sz="2800" b="1" dirty="0" smtClean="0">
                <a:solidFill>
                  <a:srgbClr val="C00000"/>
                </a:solidFill>
              </a:rPr>
              <a:t>Skill Deficit:</a:t>
            </a:r>
            <a:r>
              <a:rPr lang="en-US" altLang="en-US" sz="2800" dirty="0" smtClean="0">
                <a:solidFill>
                  <a:srgbClr val="C00000"/>
                </a:solidFill>
              </a:rPr>
              <a:t> </a:t>
            </a:r>
          </a:p>
          <a:p>
            <a:pPr lvl="1" eaLnBrk="1" hangingPunct="1">
              <a:lnSpc>
                <a:spcPct val="80000"/>
              </a:lnSpc>
              <a:buClr>
                <a:schemeClr val="folHlink"/>
              </a:buClr>
            </a:pPr>
            <a:r>
              <a:rPr lang="en-US" altLang="en-US" sz="2400" dirty="0" smtClean="0"/>
              <a:t>Attending to verbal and nonverbal cues to try to identify other people’s motivation</a:t>
            </a:r>
          </a:p>
          <a:p>
            <a:pPr lvl="1" eaLnBrk="1" hangingPunct="1">
              <a:lnSpc>
                <a:spcPct val="80000"/>
              </a:lnSpc>
              <a:buClr>
                <a:schemeClr val="folHlink"/>
              </a:buClr>
            </a:pPr>
            <a:r>
              <a:rPr lang="en-US" altLang="en-US" sz="2400" dirty="0" smtClean="0"/>
              <a:t>Generating a range of possible attributions about other people’s motivations</a:t>
            </a:r>
          </a:p>
          <a:p>
            <a:pPr eaLnBrk="1" hangingPunct="1">
              <a:lnSpc>
                <a:spcPct val="80000"/>
              </a:lnSpc>
              <a:buClr>
                <a:schemeClr val="folHlink"/>
              </a:buClr>
              <a:buFont typeface="Wingdings" pitchFamily="2" charset="2"/>
              <a:buNone/>
            </a:pPr>
            <a:r>
              <a:rPr lang="en-US" altLang="en-US" sz="2400" dirty="0" smtClean="0"/>
              <a:t>		</a:t>
            </a:r>
          </a:p>
        </p:txBody>
      </p:sp>
    </p:spTree>
    <p:extLst>
      <p:ext uri="{BB962C8B-B14F-4D97-AF65-F5344CB8AC3E}">
        <p14:creationId xmlns:p14="http://schemas.microsoft.com/office/powerpoint/2010/main" val="32033525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5: Different Perspectives</a:t>
            </a:r>
            <a:r>
              <a:rPr lang="en-US" sz="4000" dirty="0" smtClean="0">
                <a:solidFill>
                  <a:srgbClr val="FFC000"/>
                </a:solidFill>
              </a:rPr>
              <a:t> </a:t>
            </a:r>
          </a:p>
        </p:txBody>
      </p:sp>
      <p:sp>
        <p:nvSpPr>
          <p:cNvPr id="17411" name="Rectangle 3"/>
          <p:cNvSpPr>
            <a:spLocks noGrp="1" noChangeArrowheads="1"/>
          </p:cNvSpPr>
          <p:nvPr>
            <p:ph type="body" idx="1"/>
          </p:nvPr>
        </p:nvSpPr>
        <p:spPr/>
        <p:txBody>
          <a:bodyPr/>
          <a:lstStyle/>
          <a:p>
            <a:pPr eaLnBrk="1" hangingPunct="1">
              <a:defRPr/>
            </a:pPr>
            <a:r>
              <a:rPr lang="en-US" dirty="0" smtClean="0"/>
              <a:t>Goals, review, then use manual, DUSO, or Second Step card to </a:t>
            </a:r>
            <a:r>
              <a:rPr lang="en-US" dirty="0" smtClean="0">
                <a:solidFill>
                  <a:srgbClr val="C00000"/>
                </a:solidFill>
              </a:rPr>
              <a:t>elicit "what the problem is,"</a:t>
            </a:r>
            <a:r>
              <a:rPr lang="en-US" dirty="0" smtClean="0">
                <a:solidFill>
                  <a:schemeClr val="accent1">
                    <a:lumMod val="75000"/>
                  </a:schemeClr>
                </a:solidFill>
              </a:rPr>
              <a:t> </a:t>
            </a:r>
            <a:r>
              <a:rPr lang="en-US" dirty="0" smtClean="0"/>
              <a:t>with each member coming up with a different idea</a:t>
            </a:r>
          </a:p>
          <a:p>
            <a:pPr eaLnBrk="1" hangingPunct="1">
              <a:defRPr/>
            </a:pPr>
            <a:r>
              <a:rPr lang="en-US" dirty="0" smtClean="0"/>
              <a:t>Comment on </a:t>
            </a:r>
            <a:r>
              <a:rPr lang="en-US" dirty="0" smtClean="0">
                <a:solidFill>
                  <a:srgbClr val="C00000"/>
                </a:solidFill>
              </a:rPr>
              <a:t>multiple perspectives</a:t>
            </a:r>
          </a:p>
          <a:p>
            <a:pPr eaLnBrk="1" hangingPunct="1">
              <a:defRPr/>
            </a:pPr>
            <a:r>
              <a:rPr lang="en-US" dirty="0" smtClean="0"/>
              <a:t>Do </a:t>
            </a:r>
            <a:r>
              <a:rPr lang="en-US" dirty="0" smtClean="0">
                <a:solidFill>
                  <a:srgbClr val="C00000"/>
                </a:solidFill>
              </a:rPr>
              <a:t>“roving reporter” </a:t>
            </a:r>
            <a:r>
              <a:rPr lang="en-US" dirty="0" smtClean="0"/>
              <a:t>activity with members in various picture roles</a:t>
            </a:r>
          </a:p>
          <a:p>
            <a:pPr eaLnBrk="1" hangingPunct="1">
              <a:defRPr/>
            </a:pPr>
            <a:r>
              <a:rPr lang="en-US" dirty="0" smtClean="0"/>
              <a:t>Elicit </a:t>
            </a:r>
            <a:r>
              <a:rPr lang="en-US" dirty="0" smtClean="0">
                <a:solidFill>
                  <a:srgbClr val="C00000"/>
                </a:solidFill>
              </a:rPr>
              <a:t>“point of view” </a:t>
            </a:r>
            <a:r>
              <a:rPr lang="en-US" dirty="0" smtClean="0"/>
              <a:t>perspectives</a:t>
            </a:r>
          </a:p>
        </p:txBody>
      </p:sp>
    </p:spTree>
    <p:extLst>
      <p:ext uri="{BB962C8B-B14F-4D97-AF65-F5344CB8AC3E}">
        <p14:creationId xmlns:p14="http://schemas.microsoft.com/office/powerpoint/2010/main" val="42057758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Larson\Pictures\3-14-2012 9;46;53 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846" y="0"/>
            <a:ext cx="49823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20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rock at treehouse picture"/>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142339" name="Text Box 3"/>
          <p:cNvSpPr txBox="1">
            <a:spLocks noChangeArrowheads="1"/>
          </p:cNvSpPr>
          <p:nvPr/>
        </p:nvSpPr>
        <p:spPr bwMode="auto">
          <a:xfrm>
            <a:off x="2404533" y="5867400"/>
            <a:ext cx="589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i="1">
                <a:solidFill>
                  <a:schemeClr val="bg2"/>
                </a:solidFill>
              </a:rPr>
              <a:t>Why is she throwing a tomato ?</a:t>
            </a:r>
          </a:p>
        </p:txBody>
      </p:sp>
    </p:spTree>
    <p:extLst>
      <p:ext uri="{BB962C8B-B14F-4D97-AF65-F5344CB8AC3E}">
        <p14:creationId xmlns:p14="http://schemas.microsoft.com/office/powerpoint/2010/main" val="34328725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6:Looking at Anger </a:t>
            </a:r>
            <a:r>
              <a:rPr lang="en-US" sz="3200" b="1" u="sng" dirty="0" smtClean="0">
                <a:solidFill>
                  <a:srgbClr val="FFC000"/>
                </a:solidFill>
              </a:rPr>
              <a:t>Overview</a:t>
            </a:r>
            <a:endParaRPr lang="en-US" sz="4000" u="sng" dirty="0" smtClean="0">
              <a:solidFill>
                <a:srgbClr val="FFC000"/>
              </a:solidFill>
            </a:endParaRPr>
          </a:p>
        </p:txBody>
      </p:sp>
      <p:sp>
        <p:nvSpPr>
          <p:cNvPr id="13315" name="Rectangle 3"/>
          <p:cNvSpPr>
            <a:spLocks noGrp="1" noChangeArrowheads="1"/>
          </p:cNvSpPr>
          <p:nvPr>
            <p:ph type="body" idx="1"/>
          </p:nvPr>
        </p:nvSpPr>
        <p:spPr/>
        <p:txBody>
          <a:bodyPr>
            <a:normAutofit lnSpcReduction="10000"/>
          </a:bodyPr>
          <a:lstStyle/>
          <a:p>
            <a:pPr eaLnBrk="1" hangingPunct="1">
              <a:lnSpc>
                <a:spcPct val="90000"/>
              </a:lnSpc>
              <a:defRPr/>
            </a:pPr>
            <a:r>
              <a:rPr lang="en-US" dirty="0" smtClean="0"/>
              <a:t>Repeat roving reporter activity with a stronger focus on the issue of anger</a:t>
            </a:r>
          </a:p>
          <a:p>
            <a:pPr marL="118872" indent="0" eaLnBrk="1" hangingPunct="1">
              <a:lnSpc>
                <a:spcPct val="90000"/>
              </a:lnSpc>
              <a:buNone/>
              <a:defRPr/>
            </a:pPr>
            <a:endParaRPr lang="en-US" dirty="0" smtClean="0"/>
          </a:p>
          <a:p>
            <a:pPr eaLnBrk="1" hangingPunct="1">
              <a:lnSpc>
                <a:spcPct val="90000"/>
              </a:lnSpc>
              <a:defRPr/>
            </a:pPr>
            <a:r>
              <a:rPr lang="en-US" dirty="0" smtClean="0"/>
              <a:t>Objectives are to help group members get a better understanding of </a:t>
            </a:r>
            <a:r>
              <a:rPr lang="en-US" u="sng" dirty="0" smtClean="0"/>
              <a:t>anger</a:t>
            </a:r>
            <a:r>
              <a:rPr lang="en-US" dirty="0" smtClean="0"/>
              <a:t> as a distinct feeling and understand others’ perspectives in anger situations</a:t>
            </a:r>
          </a:p>
          <a:p>
            <a:pPr marL="118872" indent="0" eaLnBrk="1" hangingPunct="1">
              <a:lnSpc>
                <a:spcPct val="90000"/>
              </a:lnSpc>
              <a:buNone/>
              <a:defRPr/>
            </a:pPr>
            <a:endParaRPr lang="en-US" dirty="0" smtClean="0"/>
          </a:p>
          <a:p>
            <a:pPr eaLnBrk="1" hangingPunct="1">
              <a:lnSpc>
                <a:spcPct val="90000"/>
              </a:lnSpc>
              <a:defRPr/>
            </a:pPr>
            <a:r>
              <a:rPr lang="en-US" dirty="0" smtClean="0"/>
              <a:t> “Anger” is defined </a:t>
            </a:r>
          </a:p>
          <a:p>
            <a:pPr eaLnBrk="1" hangingPunct="1">
              <a:lnSpc>
                <a:spcPct val="90000"/>
              </a:lnSpc>
              <a:defRPr/>
            </a:pPr>
            <a:endParaRPr lang="en-US" dirty="0" smtClean="0"/>
          </a:p>
          <a:p>
            <a:pPr eaLnBrk="1" hangingPunct="1">
              <a:lnSpc>
                <a:spcPct val="90000"/>
              </a:lnSpc>
              <a:defRPr/>
            </a:pPr>
            <a:r>
              <a:rPr lang="en-US" dirty="0" smtClean="0"/>
              <a:t>Hassle Log is introduced</a:t>
            </a:r>
          </a:p>
        </p:txBody>
      </p:sp>
    </p:spTree>
    <p:extLst>
      <p:ext uri="{BB962C8B-B14F-4D97-AF65-F5344CB8AC3E}">
        <p14:creationId xmlns:p14="http://schemas.microsoft.com/office/powerpoint/2010/main" val="3320248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6: What Does Anger Look Like?</a:t>
            </a:r>
            <a:r>
              <a:rPr lang="en-US" sz="4000" dirty="0" smtClean="0">
                <a:solidFill>
                  <a:srgbClr val="FFC000"/>
                </a:solidFill>
              </a:rPr>
              <a:t> </a:t>
            </a:r>
          </a:p>
        </p:txBody>
      </p:sp>
      <p:sp>
        <p:nvSpPr>
          <p:cNvPr id="13315" name="Rectangle 3"/>
          <p:cNvSpPr>
            <a:spLocks noGrp="1" noChangeArrowheads="1"/>
          </p:cNvSpPr>
          <p:nvPr>
            <p:ph type="body" idx="1"/>
          </p:nvPr>
        </p:nvSpPr>
        <p:spPr/>
        <p:txBody>
          <a:bodyPr/>
          <a:lstStyle/>
          <a:p>
            <a:pPr eaLnBrk="1" hangingPunct="1">
              <a:lnSpc>
                <a:spcPct val="90000"/>
              </a:lnSpc>
              <a:defRPr/>
            </a:pPr>
            <a:r>
              <a:rPr lang="en-US" dirty="0" smtClean="0"/>
              <a:t>Goals, review, then members </a:t>
            </a:r>
            <a:r>
              <a:rPr lang="en-US" dirty="0" smtClean="0">
                <a:solidFill>
                  <a:srgbClr val="C00000"/>
                </a:solidFill>
              </a:rPr>
              <a:t>role play </a:t>
            </a:r>
            <a:r>
              <a:rPr lang="en-US" dirty="0" smtClean="0"/>
              <a:t>an incident involving anger</a:t>
            </a:r>
          </a:p>
          <a:p>
            <a:pPr eaLnBrk="1" hangingPunct="1">
              <a:lnSpc>
                <a:spcPct val="90000"/>
              </a:lnSpc>
              <a:defRPr/>
            </a:pPr>
            <a:r>
              <a:rPr lang="en-US" dirty="0" smtClean="0"/>
              <a:t>Discuss the </a:t>
            </a:r>
            <a:r>
              <a:rPr lang="en-US" dirty="0" smtClean="0">
                <a:solidFill>
                  <a:srgbClr val="C00000"/>
                </a:solidFill>
              </a:rPr>
              <a:t>features of anger </a:t>
            </a:r>
            <a:r>
              <a:rPr lang="en-US" dirty="0" smtClean="0"/>
              <a:t>in role-play(s) - facial features, body language, what they said or did</a:t>
            </a:r>
          </a:p>
          <a:p>
            <a:pPr eaLnBrk="1" hangingPunct="1">
              <a:lnSpc>
                <a:spcPct val="90000"/>
              </a:lnSpc>
              <a:defRPr/>
            </a:pPr>
            <a:r>
              <a:rPr lang="en-US" dirty="0" smtClean="0"/>
              <a:t>Get a consensus </a:t>
            </a:r>
            <a:r>
              <a:rPr lang="en-US" i="1" dirty="0" smtClean="0">
                <a:solidFill>
                  <a:srgbClr val="C00000"/>
                </a:solidFill>
              </a:rPr>
              <a:t>definition of anger</a:t>
            </a:r>
            <a:endParaRPr lang="en-US" dirty="0" smtClean="0">
              <a:solidFill>
                <a:srgbClr val="C00000"/>
              </a:solidFill>
            </a:endParaRPr>
          </a:p>
          <a:p>
            <a:pPr eaLnBrk="1" hangingPunct="1">
              <a:lnSpc>
                <a:spcPct val="90000"/>
              </a:lnSpc>
              <a:defRPr/>
            </a:pPr>
            <a:r>
              <a:rPr lang="en-US" dirty="0" smtClean="0"/>
              <a:t>Generate discussion of </a:t>
            </a:r>
            <a:r>
              <a:rPr lang="en-US" i="1" dirty="0" smtClean="0">
                <a:solidFill>
                  <a:srgbClr val="C00000"/>
                </a:solidFill>
              </a:rPr>
              <a:t>anger triggers</a:t>
            </a:r>
            <a:r>
              <a:rPr lang="en-US" dirty="0" smtClean="0">
                <a:solidFill>
                  <a:srgbClr val="C00000"/>
                </a:solidFill>
              </a:rPr>
              <a:t> </a:t>
            </a:r>
            <a:r>
              <a:rPr lang="en-US" dirty="0" smtClean="0"/>
              <a:t>among children </a:t>
            </a:r>
          </a:p>
          <a:p>
            <a:pPr eaLnBrk="1" hangingPunct="1">
              <a:lnSpc>
                <a:spcPct val="90000"/>
              </a:lnSpc>
              <a:defRPr/>
            </a:pPr>
            <a:r>
              <a:rPr lang="en-US" dirty="0" smtClean="0"/>
              <a:t>Introduce </a:t>
            </a:r>
            <a:r>
              <a:rPr lang="en-US" b="1" dirty="0" smtClean="0">
                <a:solidFill>
                  <a:srgbClr val="C00000"/>
                </a:solidFill>
              </a:rPr>
              <a:t>Hassle Log</a:t>
            </a:r>
            <a:endParaRPr lang="en-US" b="1" dirty="0" smtClean="0"/>
          </a:p>
        </p:txBody>
      </p:sp>
    </p:spTree>
    <p:extLst>
      <p:ext uri="{BB962C8B-B14F-4D97-AF65-F5344CB8AC3E}">
        <p14:creationId xmlns:p14="http://schemas.microsoft.com/office/powerpoint/2010/main" val="561726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2"/>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9pPr>
          </a:lstStyle>
          <a:p>
            <a:pPr algn="ctr" eaLnBrk="1" hangingPunct="1">
              <a:spcBef>
                <a:spcPct val="0"/>
              </a:spcBef>
              <a:buClrTx/>
              <a:buSzTx/>
              <a:buFontTx/>
              <a:buNone/>
            </a:pPr>
            <a:fld id="{F40E6625-30A2-44CB-97E7-05ABD1A07664}" type="slidenum">
              <a:rPr lang="en-US" altLang="en-US" sz="1800" smtClean="0">
                <a:latin typeface="Gill Sans MT"/>
              </a:rPr>
              <a:pPr algn="ctr" eaLnBrk="1" hangingPunct="1">
                <a:spcBef>
                  <a:spcPct val="0"/>
                </a:spcBef>
                <a:buClrTx/>
                <a:buSzTx/>
                <a:buFontTx/>
                <a:buNone/>
              </a:pPr>
              <a:t>11</a:t>
            </a:fld>
            <a:endParaRPr lang="en-US" altLang="en-US" sz="1800" smtClean="0">
              <a:latin typeface="Gill Sans MT"/>
            </a:endParaRPr>
          </a:p>
        </p:txBody>
      </p:sp>
      <p:sp>
        <p:nvSpPr>
          <p:cNvPr id="1007618" name="Rectangle 2"/>
          <p:cNvSpPr>
            <a:spLocks noGrp="1" noChangeArrowheads="1"/>
          </p:cNvSpPr>
          <p:nvPr>
            <p:ph type="title" idx="4294967295"/>
          </p:nvPr>
        </p:nvSpPr>
        <p:spPr>
          <a:xfrm>
            <a:off x="0" y="0"/>
            <a:ext cx="9144000" cy="1447800"/>
          </a:xfrm>
          <a:noFill/>
          <a:ln>
            <a:miter lim="800000"/>
            <a:headEnd/>
            <a:tailEnd/>
          </a:ln>
          <a:extLst>
            <a:ext uri="{FAA26D3D-D897-4be2-8F04-BA451C77F1D7}"/>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000" kern="1200" dirty="0">
                <a:ln w="6350">
                  <a:noFill/>
                </a:ln>
                <a:ea typeface="+mj-ea"/>
                <a:cs typeface="+mj-cs"/>
              </a:rPr>
              <a:t>What is the course of aggressive behavior in childhood?</a:t>
            </a:r>
          </a:p>
        </p:txBody>
      </p:sp>
      <p:graphicFrame>
        <p:nvGraphicFramePr>
          <p:cNvPr id="22531" name="Object 3"/>
          <p:cNvGraphicFramePr>
            <a:graphicFrameLocks noGrp="1" noChangeAspect="1"/>
          </p:cNvGraphicFramePr>
          <p:nvPr>
            <p:ph sz="half" idx="4294967295"/>
            <p:extLst>
              <p:ext uri="{D42A27DB-BD31-4B8C-83A1-F6EECF244321}">
                <p14:modId xmlns:p14="http://schemas.microsoft.com/office/powerpoint/2010/main" val="1055311496"/>
              </p:ext>
            </p:extLst>
          </p:nvPr>
        </p:nvGraphicFramePr>
        <p:xfrm>
          <a:off x="0" y="1824038"/>
          <a:ext cx="5060950" cy="4732337"/>
        </p:xfrm>
        <a:graphic>
          <a:graphicData uri="http://schemas.openxmlformats.org/presentationml/2006/ole">
            <mc:AlternateContent xmlns:mc="http://schemas.openxmlformats.org/markup-compatibility/2006">
              <mc:Choice xmlns:v="urn:schemas-microsoft-com:vml" Requires="v">
                <p:oleObj spid="_x0000_s1041" name="Chart" r:id="rId4" imgW="5438791" imgH="5086311" progId="MSGraph.Chart.8">
                  <p:embed followColorScheme="full"/>
                </p:oleObj>
              </mc:Choice>
              <mc:Fallback>
                <p:oleObj name="Chart" r:id="rId4" imgW="5438791" imgH="5086311" progId="MSGraph.Chart.8">
                  <p:embed followColorScheme="full"/>
                  <p:pic>
                    <p:nvPicPr>
                      <p:cNvPr id="0" name=""/>
                      <p:cNvPicPr>
                        <a:picLocks noChangeAspect="1" noChangeArrowheads="1"/>
                      </p:cNvPicPr>
                      <p:nvPr/>
                    </p:nvPicPr>
                    <p:blipFill>
                      <a:blip r:embed="rId5"/>
                      <a:srcRect/>
                      <a:stretch>
                        <a:fillRect/>
                      </a:stretch>
                    </p:blipFill>
                    <p:spPr bwMode="auto">
                      <a:xfrm>
                        <a:off x="0" y="1824038"/>
                        <a:ext cx="5060950" cy="4732337"/>
                      </a:xfrm>
                      <a:prstGeom prst="rect">
                        <a:avLst/>
                      </a:prstGeom>
                      <a:solidFill>
                        <a:schemeClr val="tx2">
                          <a:lumMod val="60000"/>
                          <a:lumOff val="40000"/>
                        </a:schemeClr>
                      </a:solidFill>
                      <a:ln>
                        <a:noFill/>
                      </a:ln>
                    </p:spPr>
                  </p:pic>
                </p:oleObj>
              </mc:Fallback>
            </mc:AlternateContent>
          </a:graphicData>
        </a:graphic>
      </p:graphicFrame>
      <p:sp>
        <p:nvSpPr>
          <p:cNvPr id="22532" name="Rectangle 4"/>
          <p:cNvSpPr>
            <a:spLocks noGrp="1" noChangeArrowheads="1"/>
          </p:cNvSpPr>
          <p:nvPr>
            <p:ph type="body" sz="half" idx="4294967295"/>
          </p:nvPr>
        </p:nvSpPr>
        <p:spPr>
          <a:xfrm>
            <a:off x="5689600" y="2514600"/>
            <a:ext cx="3454400" cy="3352800"/>
          </a:xfrm>
        </p:spPr>
        <p:txBody>
          <a:bodyPr>
            <a:normAutofit lnSpcReduction="10000"/>
          </a:bodyPr>
          <a:lstStyle/>
          <a:p>
            <a:pPr eaLnBrk="1" hangingPunct="1">
              <a:buClr>
                <a:schemeClr val="folHlink"/>
              </a:buClr>
            </a:pPr>
            <a:r>
              <a:rPr lang="en-US" altLang="en-US" smtClean="0">
                <a:ea typeface="ＭＳ Ｐゴシック" pitchFamily="34" charset="-128"/>
              </a:rPr>
              <a:t>Frequency of physical aggression steadily decreases from age 2 to 12 </a:t>
            </a:r>
            <a:r>
              <a:rPr lang="en-US" altLang="en-US" sz="2000" smtClean="0">
                <a:ea typeface="ＭＳ Ｐゴシック" pitchFamily="34" charset="-128"/>
              </a:rPr>
              <a:t>(Tremblay &amp; LeMarquand, 2001)</a:t>
            </a:r>
            <a:endParaRPr lang="en-US" altLang="en-US" smtClean="0">
              <a:ea typeface="ＭＳ Ｐゴシック" pitchFamily="34" charset="-128"/>
            </a:endParaRPr>
          </a:p>
          <a:p>
            <a:pPr eaLnBrk="1" hangingPunct="1">
              <a:buClr>
                <a:schemeClr val="folHlink"/>
              </a:buClr>
            </a:pPr>
            <a:endParaRPr lang="en-US" altLang="en-US" smtClean="0">
              <a:ea typeface="ＭＳ Ｐゴシック" pitchFamily="34" charset="-128"/>
            </a:endParaRPr>
          </a:p>
        </p:txBody>
      </p:sp>
    </p:spTree>
    <p:extLst>
      <p:ext uri="{BB962C8B-B14F-4D97-AF65-F5344CB8AC3E}">
        <p14:creationId xmlns:p14="http://schemas.microsoft.com/office/powerpoint/2010/main" val="11738180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9144000" cy="6858000"/>
          </a:xfrm>
          <a:solidFill>
            <a:schemeClr val="bg1"/>
          </a:solidFill>
        </p:spPr>
        <p:txBody>
          <a:bodyPr/>
          <a:lstStyle/>
          <a:p>
            <a:pPr algn="ctr">
              <a:buFont typeface="Wingdings" pitchFamily="2" charset="2"/>
              <a:buNone/>
            </a:pPr>
            <a:r>
              <a:rPr lang="en-US" sz="1600" b="1" dirty="0" smtClean="0"/>
              <a:t>HASSLE LOG</a:t>
            </a:r>
            <a:endParaRPr lang="en-US" sz="1600" dirty="0" smtClean="0"/>
          </a:p>
          <a:p>
            <a:pPr>
              <a:buFont typeface="Wingdings" pitchFamily="2" charset="2"/>
              <a:buNone/>
            </a:pPr>
            <a:r>
              <a:rPr lang="en-US" sz="1600" dirty="0" smtClean="0"/>
              <a:t> </a:t>
            </a:r>
            <a:endParaRPr lang="en-US" sz="1000" dirty="0" smtClean="0"/>
          </a:p>
          <a:p>
            <a:pPr>
              <a:buFont typeface="Wingdings" pitchFamily="2" charset="2"/>
              <a:buNone/>
            </a:pPr>
            <a:r>
              <a:rPr lang="en-US" sz="1600" b="1" dirty="0" smtClean="0"/>
              <a:t>WHERE WAS I?</a:t>
            </a:r>
            <a:endParaRPr lang="en-US" sz="1600" dirty="0" smtClean="0"/>
          </a:p>
          <a:p>
            <a:pPr>
              <a:buFont typeface="Wingdings" pitchFamily="2" charset="2"/>
              <a:buNone/>
            </a:pPr>
            <a:r>
              <a:rPr lang="en-US" sz="1600" dirty="0" smtClean="0"/>
              <a:t>__In class   __In the gym   __In the hall   __In the lunchroom  __In the restroom     __ By my locker    ___ (Where?)_____</a:t>
            </a:r>
          </a:p>
          <a:p>
            <a:pPr>
              <a:buFont typeface="Wingdings" pitchFamily="2" charset="2"/>
              <a:buNone/>
            </a:pPr>
            <a:endParaRPr lang="en-US" sz="1600" dirty="0" smtClean="0"/>
          </a:p>
          <a:p>
            <a:pPr>
              <a:buFont typeface="Wingdings" pitchFamily="2" charset="2"/>
              <a:buNone/>
            </a:pPr>
            <a:r>
              <a:rPr lang="en-US" sz="1600" b="1" dirty="0" smtClean="0"/>
              <a:t>WHAT HAPPENED?</a:t>
            </a:r>
            <a:endParaRPr lang="en-US" sz="1600" dirty="0" smtClean="0"/>
          </a:p>
          <a:p>
            <a:pPr>
              <a:buFont typeface="Wingdings" pitchFamily="2" charset="2"/>
              <a:buNone/>
            </a:pPr>
            <a:r>
              <a:rPr lang="en-US" sz="1600" dirty="0" smtClean="0"/>
              <a:t>__Someone hit or pushed me      __Someone took something of mine     __Someone provoked me      __Someone showed me disrespect   __Someone threatened me   __(Other)</a:t>
            </a:r>
          </a:p>
          <a:p>
            <a:pPr>
              <a:buFont typeface="Wingdings" pitchFamily="2" charset="2"/>
              <a:buNone/>
            </a:pPr>
            <a:endParaRPr lang="en-US" sz="1600" b="1" dirty="0" smtClean="0"/>
          </a:p>
          <a:p>
            <a:pPr>
              <a:buFont typeface="Wingdings" pitchFamily="2" charset="2"/>
              <a:buNone/>
            </a:pPr>
            <a:r>
              <a:rPr lang="en-US" sz="1600" b="1" dirty="0" smtClean="0"/>
              <a:t>WHO WAS THE PERSON?</a:t>
            </a:r>
            <a:endParaRPr lang="en-US" sz="1600" dirty="0" smtClean="0"/>
          </a:p>
          <a:p>
            <a:pPr>
              <a:buFont typeface="Wingdings" pitchFamily="2" charset="2"/>
              <a:buNone/>
            </a:pPr>
            <a:r>
              <a:rPr lang="en-US" sz="1600" dirty="0" smtClean="0"/>
              <a:t>__Student	__Teacher	__Administrator	__Aide      __(Other)_____________</a:t>
            </a:r>
          </a:p>
          <a:p>
            <a:pPr>
              <a:buFont typeface="Wingdings" pitchFamily="2" charset="2"/>
              <a:buNone/>
            </a:pPr>
            <a:r>
              <a:rPr lang="en-US" sz="1600" b="1" dirty="0" smtClean="0"/>
              <a:t> </a:t>
            </a:r>
            <a:endParaRPr lang="en-US" sz="1600" dirty="0" smtClean="0"/>
          </a:p>
          <a:p>
            <a:pPr>
              <a:buFont typeface="Wingdings" pitchFamily="2" charset="2"/>
              <a:buNone/>
            </a:pPr>
            <a:r>
              <a:rPr lang="en-US" sz="1600" b="1" dirty="0" smtClean="0"/>
              <a:t>WHAT DID I DO?</a:t>
            </a:r>
            <a:endParaRPr lang="en-US" sz="1600" dirty="0" smtClean="0"/>
          </a:p>
          <a:p>
            <a:pPr>
              <a:buFont typeface="Wingdings" pitchFamily="2" charset="2"/>
              <a:buNone/>
            </a:pPr>
            <a:r>
              <a:rPr lang="en-US" sz="1600" dirty="0" smtClean="0"/>
              <a:t>__Hit or pushed them    __Used anger control     __Was verbally aggressive    __Walked away, left        __(Other)___</a:t>
            </a:r>
          </a:p>
          <a:p>
            <a:pPr>
              <a:buFont typeface="Wingdings" pitchFamily="2" charset="2"/>
              <a:buNone/>
            </a:pPr>
            <a:endParaRPr lang="en-US" sz="1600" b="1" dirty="0" smtClean="0"/>
          </a:p>
          <a:p>
            <a:pPr>
              <a:buFont typeface="Wingdings" pitchFamily="2" charset="2"/>
              <a:buNone/>
            </a:pPr>
            <a:r>
              <a:rPr lang="en-US" sz="1600" b="1" dirty="0" smtClean="0"/>
              <a:t>HOW ANGRY WAS I?</a:t>
            </a:r>
            <a:r>
              <a:rPr lang="en-US" sz="1600" dirty="0" smtClean="0"/>
              <a:t> (Circle Number)</a:t>
            </a:r>
          </a:p>
          <a:p>
            <a:pPr>
              <a:buFont typeface="Wingdings" pitchFamily="2" charset="2"/>
              <a:buNone/>
            </a:pPr>
            <a:r>
              <a:rPr lang="en-US" sz="1600" dirty="0" smtClean="0"/>
              <a:t>	Furious!   	Pretty Upset    		Irritated	        Annoyed, but okay</a:t>
            </a:r>
          </a:p>
          <a:p>
            <a:pPr>
              <a:buFont typeface="Wingdings" pitchFamily="2" charset="2"/>
              <a:buNone/>
            </a:pPr>
            <a:r>
              <a:rPr lang="en-US" sz="1600" dirty="0" smtClean="0"/>
              <a:t>	10   9   	   8   7   6   		5   4   3   		      2   1</a:t>
            </a:r>
          </a:p>
          <a:p>
            <a:pPr>
              <a:buFont typeface="Wingdings" pitchFamily="2" charset="2"/>
              <a:buNone/>
            </a:pPr>
            <a:r>
              <a:rPr lang="en-US" sz="1600" dirty="0" smtClean="0"/>
              <a:t> </a:t>
            </a:r>
          </a:p>
          <a:p>
            <a:pPr>
              <a:buFont typeface="Wingdings" pitchFamily="2" charset="2"/>
              <a:buNone/>
            </a:pPr>
            <a:r>
              <a:rPr lang="en-US" sz="1600" b="1" dirty="0" smtClean="0"/>
              <a:t>HOW DID I HANDLE MYSELF?</a:t>
            </a:r>
            <a:endParaRPr lang="en-US" sz="1600" dirty="0" smtClean="0"/>
          </a:p>
          <a:p>
            <a:pPr>
              <a:buFont typeface="Wingdings" pitchFamily="2" charset="2"/>
              <a:buNone/>
            </a:pPr>
            <a:r>
              <a:rPr lang="en-US" sz="1600" dirty="0" smtClean="0"/>
              <a:t> ___Great!  I controlled my anger and kept out of unwanted trouble		</a:t>
            </a:r>
          </a:p>
          <a:p>
            <a:pPr>
              <a:buFont typeface="Wingdings" pitchFamily="2" charset="2"/>
              <a:buNone/>
            </a:pPr>
            <a:r>
              <a:rPr lang="en-US" sz="1600" dirty="0" smtClean="0"/>
              <a:t> ___Pretty well.  I tried to use what I have learned</a:t>
            </a:r>
          </a:p>
          <a:p>
            <a:pPr>
              <a:buFont typeface="Wingdings" pitchFamily="2" charset="2"/>
              <a:buNone/>
            </a:pPr>
            <a:r>
              <a:rPr lang="en-US" sz="1600" dirty="0" smtClean="0"/>
              <a:t> ___Not so well.   I got in more trouble than I wanted 	</a:t>
            </a:r>
          </a:p>
        </p:txBody>
      </p:sp>
    </p:spTree>
    <p:extLst>
      <p:ext uri="{BB962C8B-B14F-4D97-AF65-F5344CB8AC3E}">
        <p14:creationId xmlns:p14="http://schemas.microsoft.com/office/powerpoint/2010/main" val="28531703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7: What Does Anger Feel Like</a:t>
            </a:r>
            <a:r>
              <a:rPr lang="en-US" sz="3200" dirty="0">
                <a:solidFill>
                  <a:srgbClr val="FFC000"/>
                </a:solidFill>
              </a:rPr>
              <a:t> </a:t>
            </a:r>
            <a:r>
              <a:rPr lang="en-US" sz="3200" u="sng" dirty="0" smtClean="0">
                <a:solidFill>
                  <a:srgbClr val="FFC000"/>
                </a:solidFill>
              </a:rPr>
              <a:t>Overview</a:t>
            </a:r>
            <a:endParaRPr lang="en-US" sz="4000" u="sng" dirty="0" smtClean="0">
              <a:solidFill>
                <a:srgbClr val="FFC000"/>
              </a:solidFill>
            </a:endParaRPr>
          </a:p>
        </p:txBody>
      </p:sp>
      <p:sp>
        <p:nvSpPr>
          <p:cNvPr id="18435" name="Rectangle 3"/>
          <p:cNvSpPr>
            <a:spLocks noGrp="1" noChangeArrowheads="1"/>
          </p:cNvSpPr>
          <p:nvPr>
            <p:ph type="body" idx="1"/>
          </p:nvPr>
        </p:nvSpPr>
        <p:spPr/>
        <p:txBody>
          <a:bodyPr/>
          <a:lstStyle/>
          <a:p>
            <a:pPr>
              <a:defRPr/>
            </a:pPr>
            <a:r>
              <a:rPr lang="en-US" dirty="0" smtClean="0"/>
              <a:t>Help the group members to identify and begin an understanding of the value of </a:t>
            </a:r>
            <a:r>
              <a:rPr lang="en-US" dirty="0"/>
              <a:t>physiological cues in anger control </a:t>
            </a:r>
            <a:endParaRPr lang="en-US" dirty="0" smtClean="0"/>
          </a:p>
          <a:p>
            <a:pPr>
              <a:defRPr/>
            </a:pPr>
            <a:endParaRPr lang="en-US" dirty="0" smtClean="0"/>
          </a:p>
          <a:p>
            <a:pPr eaLnBrk="1" hangingPunct="1">
              <a:defRPr/>
            </a:pPr>
            <a:r>
              <a:rPr lang="en-US" dirty="0" smtClean="0"/>
              <a:t>Explore the role of cognition/self-statements and their effect on anger intensity</a:t>
            </a:r>
          </a:p>
        </p:txBody>
      </p:sp>
    </p:spTree>
    <p:extLst>
      <p:ext uri="{BB962C8B-B14F-4D97-AF65-F5344CB8AC3E}">
        <p14:creationId xmlns:p14="http://schemas.microsoft.com/office/powerpoint/2010/main" val="32386466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7: What Does Anger Feel Like?</a:t>
            </a:r>
            <a:r>
              <a:rPr lang="en-US" sz="4000" dirty="0" smtClean="0">
                <a:solidFill>
                  <a:srgbClr val="FFC000"/>
                </a:solidFill>
              </a:rPr>
              <a:t> </a:t>
            </a:r>
          </a:p>
        </p:txBody>
      </p:sp>
      <p:sp>
        <p:nvSpPr>
          <p:cNvPr id="18435" name="Rectangle 3"/>
          <p:cNvSpPr>
            <a:spLocks noGrp="1" noChangeArrowheads="1"/>
          </p:cNvSpPr>
          <p:nvPr>
            <p:ph type="body" idx="1"/>
          </p:nvPr>
        </p:nvSpPr>
        <p:spPr/>
        <p:txBody>
          <a:bodyPr/>
          <a:lstStyle/>
          <a:p>
            <a:pPr eaLnBrk="1" hangingPunct="1">
              <a:defRPr/>
            </a:pPr>
            <a:r>
              <a:rPr lang="en-US" dirty="0" smtClean="0"/>
              <a:t>Goals, review, then discussion of the </a:t>
            </a:r>
            <a:r>
              <a:rPr lang="en-US" dirty="0" smtClean="0">
                <a:solidFill>
                  <a:srgbClr val="C00000"/>
                </a:solidFill>
              </a:rPr>
              <a:t>physiological aspect </a:t>
            </a:r>
            <a:r>
              <a:rPr lang="en-US" dirty="0" smtClean="0"/>
              <a:t>of anger</a:t>
            </a:r>
          </a:p>
          <a:p>
            <a:pPr eaLnBrk="1" hangingPunct="1">
              <a:defRPr/>
            </a:pPr>
            <a:r>
              <a:rPr lang="en-US" dirty="0" smtClean="0"/>
              <a:t>Feelings as </a:t>
            </a:r>
            <a:r>
              <a:rPr lang="en-US" dirty="0" smtClean="0">
                <a:solidFill>
                  <a:srgbClr val="C00000"/>
                </a:solidFill>
              </a:rPr>
              <a:t>signals</a:t>
            </a:r>
            <a:r>
              <a:rPr lang="en-US" dirty="0" smtClean="0"/>
              <a:t> that they are getting angry and that there is a problem to be solved </a:t>
            </a:r>
          </a:p>
          <a:p>
            <a:pPr eaLnBrk="1" hangingPunct="1">
              <a:defRPr/>
            </a:pPr>
            <a:r>
              <a:rPr lang="en-US" dirty="0" smtClean="0"/>
              <a:t>Group “go-round” </a:t>
            </a:r>
          </a:p>
          <a:p>
            <a:pPr eaLnBrk="1" hangingPunct="1">
              <a:defRPr/>
            </a:pPr>
            <a:r>
              <a:rPr lang="en-US" dirty="0" smtClean="0">
                <a:solidFill>
                  <a:srgbClr val="C00000"/>
                </a:solidFill>
              </a:rPr>
              <a:t>Thoughts-feeling </a:t>
            </a:r>
            <a:r>
              <a:rPr lang="en-US" dirty="0" smtClean="0">
                <a:solidFill>
                  <a:srgbClr val="C00000"/>
                </a:solidFill>
              </a:rPr>
              <a:t>connection </a:t>
            </a:r>
            <a:r>
              <a:rPr lang="en-US" dirty="0" smtClean="0"/>
              <a:t>with visuals</a:t>
            </a:r>
          </a:p>
        </p:txBody>
      </p:sp>
    </p:spTree>
    <p:extLst>
      <p:ext uri="{BB962C8B-B14F-4D97-AF65-F5344CB8AC3E}">
        <p14:creationId xmlns:p14="http://schemas.microsoft.com/office/powerpoint/2010/main" val="14697082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pPr algn="ctr"/>
            <a:r>
              <a:rPr lang="en-US" sz="3600" dirty="0">
                <a:solidFill>
                  <a:srgbClr val="FFC000"/>
                </a:solidFill>
              </a:rPr>
              <a:t>Session 7: What Does Anger Feel Like? </a:t>
            </a:r>
            <a:endParaRPr lang="en-US" sz="3600" dirty="0">
              <a:solidFill>
                <a:srgbClr val="C00000"/>
              </a:solidFill>
            </a:endParaRPr>
          </a:p>
        </p:txBody>
      </p:sp>
      <p:sp>
        <p:nvSpPr>
          <p:cNvPr id="3" name="Content Placeholder 2"/>
          <p:cNvSpPr>
            <a:spLocks noGrp="1"/>
          </p:cNvSpPr>
          <p:nvPr>
            <p:ph idx="1"/>
          </p:nvPr>
        </p:nvSpPr>
        <p:spPr/>
        <p:txBody>
          <a:bodyPr>
            <a:normAutofit/>
          </a:bodyPr>
          <a:lstStyle/>
          <a:p>
            <a:r>
              <a:rPr lang="en-US" b="1" dirty="0">
                <a:solidFill>
                  <a:srgbClr val="C00000"/>
                </a:solidFill>
              </a:rPr>
              <a:t>Anger </a:t>
            </a:r>
            <a:r>
              <a:rPr lang="en-US" b="1" dirty="0" smtClean="0">
                <a:solidFill>
                  <a:srgbClr val="C00000"/>
                </a:solidFill>
              </a:rPr>
              <a:t>Warning Cues</a:t>
            </a:r>
          </a:p>
          <a:p>
            <a:pPr lvl="1"/>
            <a:r>
              <a:rPr lang="en-US" dirty="0" smtClean="0"/>
              <a:t>Draw </a:t>
            </a:r>
            <a:r>
              <a:rPr lang="en-US" dirty="0"/>
              <a:t>parallels to nervous &amp; </a:t>
            </a:r>
            <a:r>
              <a:rPr lang="en-US" dirty="0" smtClean="0"/>
              <a:t>embarrassed</a:t>
            </a:r>
          </a:p>
          <a:p>
            <a:pPr lvl="2"/>
            <a:r>
              <a:rPr lang="en-US" dirty="0"/>
              <a:t>Heartbeat acceleration</a:t>
            </a:r>
          </a:p>
          <a:p>
            <a:pPr lvl="2"/>
            <a:r>
              <a:rPr lang="en-US" dirty="0"/>
              <a:t>Rapid breathing</a:t>
            </a:r>
          </a:p>
          <a:p>
            <a:pPr lvl="2"/>
            <a:r>
              <a:rPr lang="en-US" dirty="0"/>
              <a:t>Flushing</a:t>
            </a:r>
          </a:p>
          <a:p>
            <a:pPr lvl="2"/>
            <a:r>
              <a:rPr lang="en-US" dirty="0"/>
              <a:t>Muscle tension in neck or elsewhere</a:t>
            </a:r>
          </a:p>
          <a:p>
            <a:pPr lvl="2"/>
            <a:r>
              <a:rPr lang="en-US" dirty="0"/>
              <a:t>Hyperactivity</a:t>
            </a:r>
          </a:p>
          <a:p>
            <a:pPr lvl="2"/>
            <a:r>
              <a:rPr lang="en-US" dirty="0"/>
              <a:t>Pursing of lips, jaw clench</a:t>
            </a:r>
          </a:p>
          <a:p>
            <a:pPr lvl="2"/>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30353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365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pPr algn="ctr">
              <a:defRPr/>
            </a:pPr>
            <a:r>
              <a:rPr lang="en-US" sz="4000" dirty="0" smtClean="0">
                <a:solidFill>
                  <a:srgbClr val="FFC000"/>
                </a:solidFill>
              </a:rPr>
              <a:t>Sessions 8 and 9: </a:t>
            </a:r>
            <a:br>
              <a:rPr lang="en-US" sz="4000" dirty="0" smtClean="0">
                <a:solidFill>
                  <a:srgbClr val="FFC000"/>
                </a:solidFill>
              </a:rPr>
            </a:br>
            <a:r>
              <a:rPr lang="en-US" sz="4000" dirty="0" smtClean="0">
                <a:solidFill>
                  <a:srgbClr val="FFC000"/>
                </a:solidFill>
              </a:rPr>
              <a:t>Problem Solving</a:t>
            </a:r>
          </a:p>
        </p:txBody>
      </p:sp>
      <p:sp>
        <p:nvSpPr>
          <p:cNvPr id="29699" name="Rectangle 3"/>
          <p:cNvSpPr>
            <a:spLocks noGrp="1" noChangeArrowheads="1"/>
          </p:cNvSpPr>
          <p:nvPr>
            <p:ph type="body" idx="1"/>
          </p:nvPr>
        </p:nvSpPr>
        <p:spPr/>
        <p:txBody>
          <a:bodyPr>
            <a:normAutofit lnSpcReduction="10000"/>
          </a:bodyPr>
          <a:lstStyle/>
          <a:p>
            <a:pPr>
              <a:lnSpc>
                <a:spcPct val="90000"/>
              </a:lnSpc>
            </a:pPr>
            <a:r>
              <a:rPr lang="en-US" smtClean="0"/>
              <a:t>Rationale: Improve students’ ability to find non-aggressive alternatives to solve social problems</a:t>
            </a:r>
          </a:p>
          <a:p>
            <a:pPr>
              <a:lnSpc>
                <a:spcPct val="90000"/>
              </a:lnSpc>
            </a:pPr>
            <a:r>
              <a:rPr lang="en-US" smtClean="0"/>
              <a:t>Skills Deficits:</a:t>
            </a:r>
          </a:p>
          <a:p>
            <a:pPr lvl="1">
              <a:lnSpc>
                <a:spcPct val="90000"/>
              </a:lnSpc>
            </a:pPr>
            <a:r>
              <a:rPr lang="en-US" smtClean="0"/>
              <a:t>Narrow definition of the problem (my perspective is the only perspective)</a:t>
            </a:r>
          </a:p>
          <a:p>
            <a:pPr lvl="1">
              <a:lnSpc>
                <a:spcPct val="90000"/>
              </a:lnSpc>
            </a:pPr>
            <a:r>
              <a:rPr lang="en-US" smtClean="0"/>
              <a:t>Limited ability to generate solutions (the first and often only solution that comes to mind is aggressive)</a:t>
            </a:r>
          </a:p>
          <a:p>
            <a:pPr lvl="1">
              <a:lnSpc>
                <a:spcPct val="90000"/>
              </a:lnSpc>
            </a:pPr>
            <a:r>
              <a:rPr lang="en-US" smtClean="0"/>
              <a:t>Limited ability to stop and evaluate possible consequences of different potential solutions</a:t>
            </a:r>
          </a:p>
          <a:p>
            <a:pPr lvl="1">
              <a:lnSpc>
                <a:spcPct val="90000"/>
              </a:lnSpc>
            </a:pPr>
            <a:endParaRPr lang="en-US" smtClean="0"/>
          </a:p>
          <a:p>
            <a:pPr>
              <a:lnSpc>
                <a:spcPct val="90000"/>
              </a:lnSpc>
            </a:pPr>
            <a:endParaRPr lang="en-US" smtClean="0"/>
          </a:p>
        </p:txBody>
      </p:sp>
    </p:spTree>
    <p:extLst>
      <p:ext uri="{BB962C8B-B14F-4D97-AF65-F5344CB8AC3E}">
        <p14:creationId xmlns:p14="http://schemas.microsoft.com/office/powerpoint/2010/main" val="12743071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8: Problems and Choices</a:t>
            </a:r>
            <a:r>
              <a:rPr lang="en-US" sz="4000" dirty="0" smtClean="0">
                <a:solidFill>
                  <a:srgbClr val="FFC000"/>
                </a:solidFill>
              </a:rPr>
              <a:t> </a:t>
            </a:r>
          </a:p>
        </p:txBody>
      </p:sp>
      <p:sp>
        <p:nvSpPr>
          <p:cNvPr id="19459" name="Rectangle 3"/>
          <p:cNvSpPr>
            <a:spLocks noGrp="1" noChangeArrowheads="1"/>
          </p:cNvSpPr>
          <p:nvPr>
            <p:ph type="body" idx="1"/>
          </p:nvPr>
        </p:nvSpPr>
        <p:spPr/>
        <p:txBody>
          <a:bodyPr/>
          <a:lstStyle/>
          <a:p>
            <a:pPr eaLnBrk="1" hangingPunct="1">
              <a:defRPr/>
            </a:pPr>
            <a:r>
              <a:rPr lang="en-US" dirty="0" smtClean="0"/>
              <a:t>Goals, review, then visual of </a:t>
            </a:r>
            <a:r>
              <a:rPr lang="en-US" dirty="0" smtClean="0">
                <a:solidFill>
                  <a:srgbClr val="C00000"/>
                </a:solidFill>
              </a:rPr>
              <a:t>recent problems and choices made</a:t>
            </a:r>
          </a:p>
          <a:p>
            <a:pPr eaLnBrk="1" hangingPunct="1">
              <a:defRPr/>
            </a:pPr>
            <a:r>
              <a:rPr lang="en-US" dirty="0" smtClean="0">
                <a:solidFill>
                  <a:srgbClr val="C00000"/>
                </a:solidFill>
              </a:rPr>
              <a:t>Examine choices </a:t>
            </a:r>
            <a:r>
              <a:rPr lang="en-US" dirty="0" smtClean="0"/>
              <a:t>and decide which used anger control and what self-statements might have been used</a:t>
            </a:r>
          </a:p>
          <a:p>
            <a:pPr eaLnBrk="1" hangingPunct="1">
              <a:defRPr/>
            </a:pPr>
            <a:r>
              <a:rPr lang="en-US" dirty="0" smtClean="0"/>
              <a:t>Discuss idea of </a:t>
            </a:r>
            <a:r>
              <a:rPr lang="en-US" dirty="0" smtClean="0">
                <a:solidFill>
                  <a:srgbClr val="C00000"/>
                </a:solidFill>
              </a:rPr>
              <a:t>"consequences" </a:t>
            </a:r>
            <a:r>
              <a:rPr lang="en-US" dirty="0" smtClean="0"/>
              <a:t>- positive and negative </a:t>
            </a:r>
          </a:p>
          <a:p>
            <a:pPr eaLnBrk="1" hangingPunct="1">
              <a:defRPr/>
            </a:pPr>
            <a:r>
              <a:rPr lang="en-US" dirty="0" smtClean="0">
                <a:solidFill>
                  <a:srgbClr val="C00000"/>
                </a:solidFill>
              </a:rPr>
              <a:t>Apply</a:t>
            </a:r>
            <a:r>
              <a:rPr lang="en-US" dirty="0" smtClean="0"/>
              <a:t> to choices listed earlier</a:t>
            </a:r>
          </a:p>
        </p:txBody>
      </p:sp>
    </p:spTree>
    <p:extLst>
      <p:ext uri="{BB962C8B-B14F-4D97-AF65-F5344CB8AC3E}">
        <p14:creationId xmlns:p14="http://schemas.microsoft.com/office/powerpoint/2010/main" val="37282972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normAutofit fontScale="90000"/>
          </a:bodyPr>
          <a:lstStyle/>
          <a:p>
            <a:pPr algn="ctr" eaLnBrk="1" hangingPunct="1">
              <a:defRPr/>
            </a:pPr>
            <a:r>
              <a:rPr lang="en-US" dirty="0">
                <a:solidFill>
                  <a:srgbClr val="FFC000"/>
                </a:solidFill>
              </a:rPr>
              <a:t>Social Problem-Solving:</a:t>
            </a:r>
            <a:br>
              <a:rPr lang="en-US" dirty="0">
                <a:solidFill>
                  <a:srgbClr val="FFC000"/>
                </a:solidFill>
              </a:rPr>
            </a:br>
            <a:r>
              <a:rPr lang="en-US" dirty="0">
                <a:solidFill>
                  <a:srgbClr val="FFC000"/>
                </a:solidFill>
              </a:rPr>
              <a:t>Applying the </a:t>
            </a:r>
            <a:r>
              <a:rPr lang="en-US" dirty="0" smtClean="0">
                <a:solidFill>
                  <a:srgbClr val="FFC000"/>
                </a:solidFill>
              </a:rPr>
              <a:t>Model</a:t>
            </a:r>
            <a:endParaRPr lang="en-US" dirty="0">
              <a:solidFill>
                <a:srgbClr val="FFC000"/>
              </a:solidFill>
            </a:endParaRPr>
          </a:p>
        </p:txBody>
      </p:sp>
      <p:sp>
        <p:nvSpPr>
          <p:cNvPr id="31747" name="Rectangle 3"/>
          <p:cNvSpPr>
            <a:spLocks noGrp="1" noChangeArrowheads="1"/>
          </p:cNvSpPr>
          <p:nvPr>
            <p:ph type="body" idx="1"/>
          </p:nvPr>
        </p:nvSpPr>
        <p:spPr/>
        <p:txBody>
          <a:bodyPr/>
          <a:lstStyle/>
          <a:p>
            <a:pPr eaLnBrk="1" hangingPunct="1">
              <a:buFont typeface="Wingdings" pitchFamily="2" charset="2"/>
              <a:buNone/>
            </a:pPr>
            <a:r>
              <a:rPr lang="en-US" sz="2400" b="1" u="sng" dirty="0" smtClean="0"/>
              <a:t>Problem Identification:</a:t>
            </a:r>
            <a:r>
              <a:rPr lang="en-US" sz="2400" b="1" dirty="0" smtClean="0"/>
              <a:t> </a:t>
            </a:r>
          </a:p>
          <a:p>
            <a:pPr eaLnBrk="1" hangingPunct="1">
              <a:buFont typeface="Wingdings" pitchFamily="2" charset="2"/>
              <a:buNone/>
            </a:pPr>
            <a:r>
              <a:rPr lang="en-US" sz="2400" dirty="0" smtClean="0"/>
              <a:t>John pushes ahead of me in line at a kickball game.</a:t>
            </a:r>
          </a:p>
          <a:p>
            <a:pPr eaLnBrk="1" hangingPunct="1">
              <a:buFont typeface="Wingdings" pitchFamily="2" charset="2"/>
              <a:buNone/>
            </a:pPr>
            <a:r>
              <a:rPr lang="en-US" sz="2400" dirty="0" smtClean="0"/>
              <a:t>	</a:t>
            </a:r>
            <a:r>
              <a:rPr lang="en-US" sz="2400" b="1" dirty="0" smtClean="0"/>
              <a:t>What is my goal?</a:t>
            </a:r>
            <a:r>
              <a:rPr lang="en-US" sz="2400" dirty="0" smtClean="0"/>
              <a:t> I want my place back in line</a:t>
            </a:r>
          </a:p>
          <a:p>
            <a:pPr eaLnBrk="1" hangingPunct="1">
              <a:buFont typeface="Wingdings" pitchFamily="2" charset="2"/>
              <a:buNone/>
            </a:pPr>
            <a:r>
              <a:rPr lang="en-US" sz="2400" b="1" dirty="0" smtClean="0"/>
              <a:t>	How do I feel?  </a:t>
            </a:r>
            <a:r>
              <a:rPr lang="en-US" sz="2400" dirty="0" smtClean="0"/>
              <a:t> I’m a little angry</a:t>
            </a:r>
            <a:endParaRPr lang="en-US" sz="2400" b="1" u="sng" dirty="0" smtClean="0"/>
          </a:p>
          <a:p>
            <a:pPr eaLnBrk="1" hangingPunct="1">
              <a:buFont typeface="Wingdings" pitchFamily="2" charset="2"/>
              <a:buNone/>
            </a:pPr>
            <a:endParaRPr lang="en-US" sz="2400" b="1" u="sng" dirty="0" smtClean="0"/>
          </a:p>
          <a:p>
            <a:pPr eaLnBrk="1" hangingPunct="1">
              <a:buFont typeface="Wingdings" pitchFamily="2" charset="2"/>
              <a:buNone/>
            </a:pPr>
            <a:r>
              <a:rPr lang="en-US" sz="2400" u="sng" dirty="0" smtClean="0"/>
              <a:t>Choices</a:t>
            </a:r>
            <a:r>
              <a:rPr lang="en-US" sz="2400" dirty="0" smtClean="0"/>
              <a:t>				</a:t>
            </a:r>
            <a:r>
              <a:rPr lang="en-US" sz="2400" u="sng" dirty="0" smtClean="0"/>
              <a:t>Consequences</a:t>
            </a:r>
            <a:endParaRPr lang="en-US" sz="2400" b="1" u="sng" dirty="0" smtClean="0"/>
          </a:p>
        </p:txBody>
      </p:sp>
      <p:sp>
        <p:nvSpPr>
          <p:cNvPr id="31748" name="Line 4"/>
          <p:cNvSpPr>
            <a:spLocks noChangeShapeType="1"/>
          </p:cNvSpPr>
          <p:nvPr/>
        </p:nvSpPr>
        <p:spPr bwMode="auto">
          <a:xfrm>
            <a:off x="990600" y="4800600"/>
            <a:ext cx="7246938" cy="0"/>
          </a:xfrm>
          <a:prstGeom prst="line">
            <a:avLst/>
          </a:prstGeom>
          <a:noFill/>
          <a:ln w="38100">
            <a:solidFill>
              <a:schemeClr val="fo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03754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sz="half" idx="1"/>
          </p:nvPr>
        </p:nvSpPr>
        <p:spPr>
          <a:xfrm>
            <a:off x="685800" y="1600200"/>
            <a:ext cx="3817938" cy="4876800"/>
          </a:xfrm>
          <a:ln>
            <a:solidFill>
              <a:schemeClr val="folHlink"/>
            </a:solidFill>
          </a:ln>
        </p:spPr>
        <p:txBody>
          <a:bodyPr/>
          <a:lstStyle/>
          <a:p>
            <a:pPr eaLnBrk="1" hangingPunct="1">
              <a:buFont typeface="Wingdings" pitchFamily="2" charset="2"/>
              <a:buNone/>
              <a:defRPr/>
            </a:pPr>
            <a:r>
              <a:rPr lang="en-US" sz="3200" b="1" u="sng" dirty="0" smtClean="0">
                <a:solidFill>
                  <a:srgbClr val="C00000"/>
                </a:solidFill>
              </a:rPr>
              <a:t>Choices:</a:t>
            </a:r>
            <a:r>
              <a:rPr lang="en-US" b="1" u="sng" dirty="0" smtClean="0">
                <a:solidFill>
                  <a:srgbClr val="C00000"/>
                </a:solidFill>
              </a:rPr>
              <a:t>		</a:t>
            </a:r>
            <a:endParaRPr lang="en-US" dirty="0" smtClean="0">
              <a:solidFill>
                <a:srgbClr val="C00000"/>
              </a:solidFill>
            </a:endParaRPr>
          </a:p>
          <a:p>
            <a:pPr marL="514350" indent="-514350" eaLnBrk="1" hangingPunct="1">
              <a:spcAft>
                <a:spcPct val="20000"/>
              </a:spcAft>
              <a:buFont typeface="Wingdings" pitchFamily="2" charset="2"/>
              <a:buNone/>
              <a:defRPr/>
            </a:pPr>
            <a:r>
              <a:rPr lang="en-US" dirty="0" smtClean="0">
                <a:solidFill>
                  <a:srgbClr val="C00000"/>
                </a:solidFill>
              </a:rPr>
              <a:t>1. Call him names </a:t>
            </a:r>
          </a:p>
          <a:p>
            <a:pPr marL="514350" indent="-514350" eaLnBrk="1" hangingPunct="1">
              <a:spcAft>
                <a:spcPct val="20000"/>
              </a:spcAft>
              <a:buFont typeface="Wingdings" pitchFamily="2" charset="2"/>
              <a:buAutoNum type="arabicPeriod"/>
              <a:defRPr/>
            </a:pPr>
            <a:endParaRPr lang="en-US" dirty="0" smtClean="0">
              <a:solidFill>
                <a:srgbClr val="C00000"/>
              </a:solidFill>
            </a:endParaRPr>
          </a:p>
          <a:p>
            <a:pPr eaLnBrk="1" hangingPunct="1">
              <a:spcAft>
                <a:spcPct val="20000"/>
              </a:spcAft>
              <a:buFont typeface="Wingdings" pitchFamily="2" charset="2"/>
              <a:buNone/>
              <a:defRPr/>
            </a:pPr>
            <a:r>
              <a:rPr lang="en-US" dirty="0" smtClean="0">
                <a:solidFill>
                  <a:srgbClr val="C00000"/>
                </a:solidFill>
              </a:rPr>
              <a:t>2. Kick him</a:t>
            </a:r>
          </a:p>
          <a:p>
            <a:pPr eaLnBrk="1" hangingPunct="1">
              <a:spcAft>
                <a:spcPct val="20000"/>
              </a:spcAft>
              <a:buFont typeface="Wingdings" pitchFamily="2" charset="2"/>
              <a:buNone/>
              <a:defRPr/>
            </a:pPr>
            <a:endParaRPr lang="en-US" dirty="0" smtClean="0">
              <a:solidFill>
                <a:srgbClr val="C00000"/>
              </a:solidFill>
            </a:endParaRPr>
          </a:p>
          <a:p>
            <a:pPr eaLnBrk="1" hangingPunct="1">
              <a:spcAft>
                <a:spcPct val="20000"/>
              </a:spcAft>
              <a:buFont typeface="Wingdings" pitchFamily="2" charset="2"/>
              <a:buNone/>
              <a:defRPr/>
            </a:pPr>
            <a:r>
              <a:rPr lang="en-US" dirty="0" smtClean="0">
                <a:solidFill>
                  <a:srgbClr val="C00000"/>
                </a:solidFill>
              </a:rPr>
              <a:t>3. Ask him to move back.</a:t>
            </a:r>
          </a:p>
          <a:p>
            <a:pPr eaLnBrk="1" hangingPunct="1">
              <a:spcAft>
                <a:spcPct val="20000"/>
              </a:spcAft>
              <a:buFont typeface="Wingdings" pitchFamily="2" charset="2"/>
              <a:buNone/>
              <a:defRPr/>
            </a:pPr>
            <a:r>
              <a:rPr lang="en-US" dirty="0" smtClean="0">
                <a:solidFill>
                  <a:srgbClr val="C00000"/>
                </a:solidFill>
              </a:rPr>
              <a:t>4. Talk to the teacher.</a:t>
            </a:r>
          </a:p>
        </p:txBody>
      </p:sp>
      <p:sp>
        <p:nvSpPr>
          <p:cNvPr id="32771" name="Rectangle 3"/>
          <p:cNvSpPr>
            <a:spLocks noGrp="1" noChangeArrowheads="1"/>
          </p:cNvSpPr>
          <p:nvPr>
            <p:ph type="body" sz="half" idx="2"/>
          </p:nvPr>
        </p:nvSpPr>
        <p:spPr>
          <a:xfrm>
            <a:off x="4640263" y="1600200"/>
            <a:ext cx="4064000" cy="4876800"/>
          </a:xfrm>
          <a:ln>
            <a:solidFill>
              <a:schemeClr val="folHlink"/>
            </a:solidFill>
            <a:miter lim="800000"/>
            <a:headEnd/>
            <a:tailEnd/>
          </a:ln>
        </p:spPr>
        <p:txBody>
          <a:bodyPr>
            <a:normAutofit lnSpcReduction="10000"/>
          </a:bodyPr>
          <a:lstStyle/>
          <a:p>
            <a:pPr eaLnBrk="1" hangingPunct="1">
              <a:buFont typeface="Wingdings" pitchFamily="2" charset="2"/>
              <a:buNone/>
            </a:pPr>
            <a:r>
              <a:rPr lang="en-US" sz="3200" b="1" u="sng" smtClean="0"/>
              <a:t>Consequences</a:t>
            </a:r>
            <a:endParaRPr lang="en-US" smtClean="0"/>
          </a:p>
          <a:p>
            <a:pPr eaLnBrk="1" hangingPunct="1">
              <a:buFont typeface="Wingdings" pitchFamily="2" charset="2"/>
              <a:buNone/>
            </a:pPr>
            <a:r>
              <a:rPr lang="en-US" smtClean="0"/>
              <a:t>1. John might yell back and push.  We will both get into trouble.</a:t>
            </a:r>
          </a:p>
          <a:p>
            <a:pPr eaLnBrk="1" hangingPunct="1">
              <a:buFont typeface="Wingdings" pitchFamily="2" charset="2"/>
              <a:buNone/>
            </a:pPr>
            <a:r>
              <a:rPr lang="en-US" smtClean="0"/>
              <a:t>2. John might kick back. I will be suspended.</a:t>
            </a:r>
          </a:p>
          <a:p>
            <a:pPr eaLnBrk="1" hangingPunct="1">
              <a:buFont typeface="Wingdings" pitchFamily="2" charset="2"/>
              <a:buNone/>
            </a:pPr>
            <a:r>
              <a:rPr lang="en-US" smtClean="0"/>
              <a:t>3. John might move.</a:t>
            </a:r>
          </a:p>
          <a:p>
            <a:pPr eaLnBrk="1" hangingPunct="1">
              <a:buFont typeface="Wingdings" pitchFamily="2" charset="2"/>
              <a:buNone/>
            </a:pPr>
            <a:endParaRPr lang="en-US" smtClean="0"/>
          </a:p>
          <a:p>
            <a:pPr eaLnBrk="1" hangingPunct="1">
              <a:buFont typeface="Wingdings" pitchFamily="2" charset="2"/>
              <a:buNone/>
            </a:pPr>
            <a:r>
              <a:rPr lang="en-US" smtClean="0"/>
              <a:t>4. John might get into trouble and be mad at me.</a:t>
            </a:r>
          </a:p>
        </p:txBody>
      </p:sp>
      <p:sp>
        <p:nvSpPr>
          <p:cNvPr id="32772" name="Rectangle 4"/>
          <p:cNvSpPr>
            <a:spLocks noGrp="1" noChangeArrowheads="1"/>
          </p:cNvSpPr>
          <p:nvPr>
            <p:ph type="title"/>
          </p:nvPr>
        </p:nvSpPr>
        <p:spPr>
          <a:xfrm>
            <a:off x="685800" y="609600"/>
            <a:ext cx="7772400" cy="685800"/>
          </a:xfrm>
          <a:ln>
            <a:solidFill>
              <a:schemeClr val="folHlink"/>
            </a:solidFill>
            <a:miter lim="800000"/>
            <a:headEnd/>
            <a:tailEnd/>
          </a:ln>
        </p:spPr>
        <p:txBody>
          <a:bodyPr>
            <a:normAutofit fontScale="90000"/>
          </a:bodyPr>
          <a:lstStyle/>
          <a:p>
            <a:pPr eaLnBrk="1" hangingPunct="1"/>
            <a:r>
              <a:rPr lang="en-US" sz="2800" b="1" u="sng" smtClean="0"/>
              <a:t>Problem Identification</a:t>
            </a:r>
            <a:r>
              <a:rPr lang="en-US" sz="2800" b="1" smtClean="0"/>
              <a:t>: </a:t>
            </a:r>
            <a:r>
              <a:rPr lang="en-US" sz="2000" smtClean="0"/>
              <a:t>John pushes ahead of me in line at a kickball game.</a:t>
            </a:r>
            <a:endParaRPr lang="en-US" sz="3200" smtClean="0"/>
          </a:p>
        </p:txBody>
      </p:sp>
    </p:spTree>
    <p:extLst>
      <p:ext uri="{BB962C8B-B14F-4D97-AF65-F5344CB8AC3E}">
        <p14:creationId xmlns:p14="http://schemas.microsoft.com/office/powerpoint/2010/main" val="676404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9:Choices and Consequences</a:t>
            </a:r>
          </a:p>
        </p:txBody>
      </p:sp>
      <p:sp>
        <p:nvSpPr>
          <p:cNvPr id="20483" name="Rectangle 3"/>
          <p:cNvSpPr>
            <a:spLocks noGrp="1" noChangeArrowheads="1"/>
          </p:cNvSpPr>
          <p:nvPr>
            <p:ph type="body" idx="1"/>
          </p:nvPr>
        </p:nvSpPr>
        <p:spPr/>
        <p:txBody>
          <a:bodyPr/>
          <a:lstStyle/>
          <a:p>
            <a:pPr eaLnBrk="1" hangingPunct="1">
              <a:defRPr/>
            </a:pPr>
            <a:r>
              <a:rPr lang="en-US" dirty="0" smtClean="0"/>
              <a:t>Goals, review, then train:</a:t>
            </a:r>
          </a:p>
          <a:p>
            <a:pPr eaLnBrk="1" hangingPunct="1">
              <a:defRPr/>
            </a:pPr>
            <a:r>
              <a:rPr lang="en-US" dirty="0" smtClean="0">
                <a:solidFill>
                  <a:srgbClr val="C00000"/>
                </a:solidFill>
              </a:rPr>
              <a:t>What is the problem? </a:t>
            </a:r>
            <a:r>
              <a:rPr lang="en-US" dirty="0" smtClean="0"/>
              <a:t>(Problem </a:t>
            </a:r>
            <a:r>
              <a:rPr lang="en-US" dirty="0" err="1" smtClean="0"/>
              <a:t>Ident</a:t>
            </a:r>
            <a:r>
              <a:rPr lang="en-US" dirty="0" smtClean="0"/>
              <a:t>.)</a:t>
            </a:r>
          </a:p>
          <a:p>
            <a:pPr eaLnBrk="1" hangingPunct="1">
              <a:defRPr/>
            </a:pPr>
            <a:r>
              <a:rPr lang="en-US" dirty="0" smtClean="0">
                <a:solidFill>
                  <a:srgbClr val="C00000"/>
                </a:solidFill>
              </a:rPr>
              <a:t>What is my feeling? </a:t>
            </a:r>
            <a:r>
              <a:rPr lang="en-US" dirty="0" smtClean="0"/>
              <a:t>(Affect recognition)</a:t>
            </a:r>
          </a:p>
          <a:p>
            <a:pPr eaLnBrk="1" hangingPunct="1">
              <a:defRPr/>
            </a:pPr>
            <a:r>
              <a:rPr lang="en-US" dirty="0" smtClean="0">
                <a:solidFill>
                  <a:srgbClr val="C00000"/>
                </a:solidFill>
              </a:rPr>
              <a:t>What are my choices? </a:t>
            </a:r>
            <a:r>
              <a:rPr lang="en-US" dirty="0" smtClean="0"/>
              <a:t>(Response gen.)</a:t>
            </a:r>
          </a:p>
          <a:p>
            <a:pPr eaLnBrk="1" hangingPunct="1">
              <a:defRPr/>
            </a:pPr>
            <a:r>
              <a:rPr lang="en-US" dirty="0" smtClean="0">
                <a:solidFill>
                  <a:srgbClr val="C00000"/>
                </a:solidFill>
              </a:rPr>
              <a:t>What might happen? </a:t>
            </a:r>
            <a:r>
              <a:rPr lang="en-US" dirty="0" smtClean="0"/>
              <a:t>(Consequential Th.)</a:t>
            </a:r>
          </a:p>
          <a:p>
            <a:pPr eaLnBrk="1" hangingPunct="1">
              <a:defRPr/>
            </a:pPr>
            <a:r>
              <a:rPr lang="en-US" dirty="0" smtClean="0">
                <a:solidFill>
                  <a:srgbClr val="C00000"/>
                </a:solidFill>
              </a:rPr>
              <a:t>What will I do? </a:t>
            </a:r>
            <a:r>
              <a:rPr lang="en-US" dirty="0" smtClean="0"/>
              <a:t>(Decision Making)</a:t>
            </a:r>
          </a:p>
        </p:txBody>
      </p:sp>
      <p:sp>
        <p:nvSpPr>
          <p:cNvPr id="33796" name="AutoShape 12"/>
          <p:cNvSpPr>
            <a:spLocks noChangeAspect="1" noChangeArrowheads="1"/>
          </p:cNvSpPr>
          <p:nvPr/>
        </p:nvSpPr>
        <p:spPr bwMode="auto">
          <a:xfrm>
            <a:off x="0" y="0"/>
            <a:ext cx="609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7" name="Rectangle 13"/>
          <p:cNvSpPr>
            <a:spLocks noChangeArrowheads="1"/>
          </p:cNvSpPr>
          <p:nvPr/>
        </p:nvSpPr>
        <p:spPr bwMode="auto">
          <a:xfrm>
            <a:off x="2513013" y="3035300"/>
            <a:ext cx="6143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798" name="Rectangle 11"/>
          <p:cNvSpPr>
            <a:spLocks noChangeArrowheads="1"/>
          </p:cNvSpPr>
          <p:nvPr/>
        </p:nvSpPr>
        <p:spPr bwMode="auto">
          <a:xfrm>
            <a:off x="2482850" y="3122613"/>
            <a:ext cx="520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799" name="Rectangle 9"/>
          <p:cNvSpPr>
            <a:spLocks noChangeArrowheads="1"/>
          </p:cNvSpPr>
          <p:nvPr/>
        </p:nvSpPr>
        <p:spPr bwMode="auto">
          <a:xfrm>
            <a:off x="2552700" y="4086225"/>
            <a:ext cx="5905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00" name="Rectangle 7"/>
          <p:cNvSpPr>
            <a:spLocks noChangeArrowheads="1"/>
          </p:cNvSpPr>
          <p:nvPr/>
        </p:nvSpPr>
        <p:spPr bwMode="auto">
          <a:xfrm>
            <a:off x="2532063" y="5087938"/>
            <a:ext cx="541337"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01" name="Rectangle 5"/>
          <p:cNvSpPr>
            <a:spLocks noChangeArrowheads="1"/>
          </p:cNvSpPr>
          <p:nvPr/>
        </p:nvSpPr>
        <p:spPr bwMode="auto">
          <a:xfrm>
            <a:off x="1978025" y="6070600"/>
            <a:ext cx="8175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0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03" name="Rectangle 16"/>
          <p:cNvSpPr>
            <a:spLocks noChangeArrowheads="1"/>
          </p:cNvSpPr>
          <p:nvPr/>
        </p:nvSpPr>
        <p:spPr bwMode="auto">
          <a:xfrm>
            <a:off x="0" y="142875"/>
            <a:ext cx="1598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04" name="Rectangle 17"/>
          <p:cNvSpPr>
            <a:spLocks noChangeArrowheads="1"/>
          </p:cNvSpPr>
          <p:nvPr/>
        </p:nvSpPr>
        <p:spPr bwMode="auto">
          <a:xfrm>
            <a:off x="0" y="41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05" name="AutoShape 10"/>
          <p:cNvSpPr>
            <a:spLocks noChangeAspect="1" noChangeArrowheads="1"/>
          </p:cNvSpPr>
          <p:nvPr/>
        </p:nvSpPr>
        <p:spPr bwMode="auto">
          <a:xfrm>
            <a:off x="0" y="417513"/>
            <a:ext cx="5238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6" name="Rectangle 19"/>
          <p:cNvSpPr>
            <a:spLocks noChangeArrowheads="1"/>
          </p:cNvSpPr>
          <p:nvPr/>
        </p:nvSpPr>
        <p:spPr bwMode="auto">
          <a:xfrm>
            <a:off x="0" y="541338"/>
            <a:ext cx="227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07" name="Rectangle 20"/>
          <p:cNvSpPr>
            <a:spLocks noChangeArrowheads="1"/>
          </p:cNvSpPr>
          <p:nvPr/>
        </p:nvSpPr>
        <p:spPr bwMode="auto">
          <a:xfrm>
            <a:off x="0" y="81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08" name="AutoShape 8"/>
          <p:cNvSpPr>
            <a:spLocks noChangeAspect="1" noChangeArrowheads="1"/>
          </p:cNvSpPr>
          <p:nvPr/>
        </p:nvSpPr>
        <p:spPr bwMode="auto">
          <a:xfrm>
            <a:off x="0" y="815975"/>
            <a:ext cx="5905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9" name="Rectangle 22"/>
          <p:cNvSpPr>
            <a:spLocks noChangeArrowheads="1"/>
          </p:cNvSpPr>
          <p:nvPr/>
        </p:nvSpPr>
        <p:spPr bwMode="auto">
          <a:xfrm>
            <a:off x="0" y="95885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10" name="Rectangle 23"/>
          <p:cNvSpPr>
            <a:spLocks noChangeArrowheads="1"/>
          </p:cNvSpPr>
          <p:nvPr/>
        </p:nvSpPr>
        <p:spPr bwMode="auto">
          <a:xfrm>
            <a:off x="0" y="123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11" name="AutoShape 6"/>
          <p:cNvSpPr>
            <a:spLocks noChangeAspect="1" noChangeArrowheads="1"/>
          </p:cNvSpPr>
          <p:nvPr/>
        </p:nvSpPr>
        <p:spPr bwMode="auto">
          <a:xfrm>
            <a:off x="0" y="1233488"/>
            <a:ext cx="542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2" name="Rectangle 25"/>
          <p:cNvSpPr>
            <a:spLocks noChangeArrowheads="1"/>
          </p:cNvSpPr>
          <p:nvPr/>
        </p:nvSpPr>
        <p:spPr bwMode="auto">
          <a:xfrm>
            <a:off x="0" y="1366838"/>
            <a:ext cx="4341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13" name="Rectangle 26"/>
          <p:cNvSpPr>
            <a:spLocks noChangeArrowheads="1"/>
          </p:cNvSpPr>
          <p:nvPr/>
        </p:nvSpPr>
        <p:spPr bwMode="auto">
          <a:xfrm>
            <a:off x="0" y="1641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14" name="AutoShape 4"/>
          <p:cNvSpPr>
            <a:spLocks noChangeAspect="1" noChangeArrowheads="1"/>
          </p:cNvSpPr>
          <p:nvPr/>
        </p:nvSpPr>
        <p:spPr bwMode="auto">
          <a:xfrm>
            <a:off x="0" y="1641475"/>
            <a:ext cx="8191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5" name="AutoShape 36"/>
          <p:cNvSpPr>
            <a:spLocks noChangeAspect="1" noChangeArrowheads="1"/>
          </p:cNvSpPr>
          <p:nvPr/>
        </p:nvSpPr>
        <p:spPr bwMode="auto">
          <a:xfrm>
            <a:off x="0" y="0"/>
            <a:ext cx="609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6" name="Rectangle 37"/>
          <p:cNvSpPr>
            <a:spLocks noChangeArrowheads="1"/>
          </p:cNvSpPr>
          <p:nvPr/>
        </p:nvSpPr>
        <p:spPr bwMode="auto">
          <a:xfrm>
            <a:off x="2513013" y="3035300"/>
            <a:ext cx="6143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17" name="Rectangle 35"/>
          <p:cNvSpPr>
            <a:spLocks noChangeArrowheads="1"/>
          </p:cNvSpPr>
          <p:nvPr/>
        </p:nvSpPr>
        <p:spPr bwMode="auto">
          <a:xfrm>
            <a:off x="2482850" y="3122613"/>
            <a:ext cx="520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18" name="Rectangle 33"/>
          <p:cNvSpPr>
            <a:spLocks noChangeArrowheads="1"/>
          </p:cNvSpPr>
          <p:nvPr/>
        </p:nvSpPr>
        <p:spPr bwMode="auto">
          <a:xfrm>
            <a:off x="2552700" y="4086225"/>
            <a:ext cx="5905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19" name="Rectangle 31"/>
          <p:cNvSpPr>
            <a:spLocks noChangeArrowheads="1"/>
          </p:cNvSpPr>
          <p:nvPr/>
        </p:nvSpPr>
        <p:spPr bwMode="auto">
          <a:xfrm>
            <a:off x="2532063" y="5087938"/>
            <a:ext cx="541337"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20" name="Rectangle 29"/>
          <p:cNvSpPr>
            <a:spLocks noChangeArrowheads="1"/>
          </p:cNvSpPr>
          <p:nvPr/>
        </p:nvSpPr>
        <p:spPr bwMode="auto">
          <a:xfrm>
            <a:off x="1978025" y="6070600"/>
            <a:ext cx="8175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21"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22" name="Rectangle 40"/>
          <p:cNvSpPr>
            <a:spLocks noChangeArrowheads="1"/>
          </p:cNvSpPr>
          <p:nvPr/>
        </p:nvSpPr>
        <p:spPr bwMode="auto">
          <a:xfrm>
            <a:off x="0" y="142875"/>
            <a:ext cx="1598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23" name="Rectangle 41"/>
          <p:cNvSpPr>
            <a:spLocks noChangeArrowheads="1"/>
          </p:cNvSpPr>
          <p:nvPr/>
        </p:nvSpPr>
        <p:spPr bwMode="auto">
          <a:xfrm>
            <a:off x="0" y="41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24" name="AutoShape 34"/>
          <p:cNvSpPr>
            <a:spLocks noChangeAspect="1" noChangeArrowheads="1"/>
          </p:cNvSpPr>
          <p:nvPr/>
        </p:nvSpPr>
        <p:spPr bwMode="auto">
          <a:xfrm>
            <a:off x="0" y="417513"/>
            <a:ext cx="5238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5" name="Rectangle 43"/>
          <p:cNvSpPr>
            <a:spLocks noChangeArrowheads="1"/>
          </p:cNvSpPr>
          <p:nvPr/>
        </p:nvSpPr>
        <p:spPr bwMode="auto">
          <a:xfrm>
            <a:off x="0" y="541338"/>
            <a:ext cx="227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26" name="Rectangle 44"/>
          <p:cNvSpPr>
            <a:spLocks noChangeArrowheads="1"/>
          </p:cNvSpPr>
          <p:nvPr/>
        </p:nvSpPr>
        <p:spPr bwMode="auto">
          <a:xfrm>
            <a:off x="0" y="81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27" name="AutoShape 32"/>
          <p:cNvSpPr>
            <a:spLocks noChangeAspect="1" noChangeArrowheads="1"/>
          </p:cNvSpPr>
          <p:nvPr/>
        </p:nvSpPr>
        <p:spPr bwMode="auto">
          <a:xfrm>
            <a:off x="0" y="815975"/>
            <a:ext cx="5905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8" name="Rectangle 46"/>
          <p:cNvSpPr>
            <a:spLocks noChangeArrowheads="1"/>
          </p:cNvSpPr>
          <p:nvPr/>
        </p:nvSpPr>
        <p:spPr bwMode="auto">
          <a:xfrm>
            <a:off x="0" y="95885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29" name="Rectangle 47"/>
          <p:cNvSpPr>
            <a:spLocks noChangeArrowheads="1"/>
          </p:cNvSpPr>
          <p:nvPr/>
        </p:nvSpPr>
        <p:spPr bwMode="auto">
          <a:xfrm>
            <a:off x="0" y="123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30" name="AutoShape 30"/>
          <p:cNvSpPr>
            <a:spLocks noChangeAspect="1" noChangeArrowheads="1"/>
          </p:cNvSpPr>
          <p:nvPr/>
        </p:nvSpPr>
        <p:spPr bwMode="auto">
          <a:xfrm>
            <a:off x="0" y="1233488"/>
            <a:ext cx="542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31" name="Rectangle 49"/>
          <p:cNvSpPr>
            <a:spLocks noChangeArrowheads="1"/>
          </p:cNvSpPr>
          <p:nvPr/>
        </p:nvSpPr>
        <p:spPr bwMode="auto">
          <a:xfrm>
            <a:off x="0" y="1366838"/>
            <a:ext cx="4341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32" name="Rectangle 50"/>
          <p:cNvSpPr>
            <a:spLocks noChangeArrowheads="1"/>
          </p:cNvSpPr>
          <p:nvPr/>
        </p:nvSpPr>
        <p:spPr bwMode="auto">
          <a:xfrm>
            <a:off x="0" y="1641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33" name="AutoShape 28"/>
          <p:cNvSpPr>
            <a:spLocks noChangeAspect="1" noChangeArrowheads="1"/>
          </p:cNvSpPr>
          <p:nvPr/>
        </p:nvSpPr>
        <p:spPr bwMode="auto">
          <a:xfrm>
            <a:off x="0" y="1641475"/>
            <a:ext cx="8191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34" name="AutoShape 60"/>
          <p:cNvSpPr>
            <a:spLocks noChangeAspect="1" noChangeArrowheads="1"/>
          </p:cNvSpPr>
          <p:nvPr/>
        </p:nvSpPr>
        <p:spPr bwMode="auto">
          <a:xfrm>
            <a:off x="0" y="0"/>
            <a:ext cx="609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35" name="Rectangle 61"/>
          <p:cNvSpPr>
            <a:spLocks noChangeArrowheads="1"/>
          </p:cNvSpPr>
          <p:nvPr/>
        </p:nvSpPr>
        <p:spPr bwMode="auto">
          <a:xfrm>
            <a:off x="2513013" y="3035300"/>
            <a:ext cx="6143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36" name="Rectangle 59"/>
          <p:cNvSpPr>
            <a:spLocks noChangeArrowheads="1"/>
          </p:cNvSpPr>
          <p:nvPr/>
        </p:nvSpPr>
        <p:spPr bwMode="auto">
          <a:xfrm>
            <a:off x="2482850" y="3122613"/>
            <a:ext cx="520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37" name="Rectangle 57"/>
          <p:cNvSpPr>
            <a:spLocks noChangeArrowheads="1"/>
          </p:cNvSpPr>
          <p:nvPr/>
        </p:nvSpPr>
        <p:spPr bwMode="auto">
          <a:xfrm>
            <a:off x="2552700" y="4086225"/>
            <a:ext cx="5905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38" name="Rectangle 55"/>
          <p:cNvSpPr>
            <a:spLocks noChangeArrowheads="1"/>
          </p:cNvSpPr>
          <p:nvPr/>
        </p:nvSpPr>
        <p:spPr bwMode="auto">
          <a:xfrm>
            <a:off x="2532063" y="5087938"/>
            <a:ext cx="541337"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39" name="Rectangle 53"/>
          <p:cNvSpPr>
            <a:spLocks noChangeArrowheads="1"/>
          </p:cNvSpPr>
          <p:nvPr/>
        </p:nvSpPr>
        <p:spPr bwMode="auto">
          <a:xfrm>
            <a:off x="1978025" y="6070600"/>
            <a:ext cx="8175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40" name="Rectangle 6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41" name="Rectangle 64"/>
          <p:cNvSpPr>
            <a:spLocks noChangeArrowheads="1"/>
          </p:cNvSpPr>
          <p:nvPr/>
        </p:nvSpPr>
        <p:spPr bwMode="auto">
          <a:xfrm>
            <a:off x="0" y="142875"/>
            <a:ext cx="1598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42" name="Rectangle 65"/>
          <p:cNvSpPr>
            <a:spLocks noChangeArrowheads="1"/>
          </p:cNvSpPr>
          <p:nvPr/>
        </p:nvSpPr>
        <p:spPr bwMode="auto">
          <a:xfrm>
            <a:off x="0" y="41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43" name="AutoShape 58"/>
          <p:cNvSpPr>
            <a:spLocks noChangeAspect="1" noChangeArrowheads="1"/>
          </p:cNvSpPr>
          <p:nvPr/>
        </p:nvSpPr>
        <p:spPr bwMode="auto">
          <a:xfrm>
            <a:off x="0" y="417513"/>
            <a:ext cx="5238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44" name="Rectangle 67"/>
          <p:cNvSpPr>
            <a:spLocks noChangeArrowheads="1"/>
          </p:cNvSpPr>
          <p:nvPr/>
        </p:nvSpPr>
        <p:spPr bwMode="auto">
          <a:xfrm>
            <a:off x="0" y="541338"/>
            <a:ext cx="227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45" name="Rectangle 68"/>
          <p:cNvSpPr>
            <a:spLocks noChangeArrowheads="1"/>
          </p:cNvSpPr>
          <p:nvPr/>
        </p:nvSpPr>
        <p:spPr bwMode="auto">
          <a:xfrm>
            <a:off x="0" y="81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46" name="AutoShape 56"/>
          <p:cNvSpPr>
            <a:spLocks noChangeAspect="1" noChangeArrowheads="1"/>
          </p:cNvSpPr>
          <p:nvPr/>
        </p:nvSpPr>
        <p:spPr bwMode="auto">
          <a:xfrm>
            <a:off x="0" y="815975"/>
            <a:ext cx="5905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47" name="Rectangle 70"/>
          <p:cNvSpPr>
            <a:spLocks noChangeArrowheads="1"/>
          </p:cNvSpPr>
          <p:nvPr/>
        </p:nvSpPr>
        <p:spPr bwMode="auto">
          <a:xfrm>
            <a:off x="0" y="95885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48" name="Rectangle 71"/>
          <p:cNvSpPr>
            <a:spLocks noChangeArrowheads="1"/>
          </p:cNvSpPr>
          <p:nvPr/>
        </p:nvSpPr>
        <p:spPr bwMode="auto">
          <a:xfrm>
            <a:off x="0" y="123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49" name="AutoShape 54"/>
          <p:cNvSpPr>
            <a:spLocks noChangeAspect="1" noChangeArrowheads="1"/>
          </p:cNvSpPr>
          <p:nvPr/>
        </p:nvSpPr>
        <p:spPr bwMode="auto">
          <a:xfrm>
            <a:off x="0" y="1233488"/>
            <a:ext cx="5429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0" name="Rectangle 73"/>
          <p:cNvSpPr>
            <a:spLocks noChangeArrowheads="1"/>
          </p:cNvSpPr>
          <p:nvPr/>
        </p:nvSpPr>
        <p:spPr bwMode="auto">
          <a:xfrm>
            <a:off x="0" y="1366838"/>
            <a:ext cx="4341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FF"/>
                </a:solidFill>
                <a:latin typeface="Courier" charset="0"/>
                <a:cs typeface="Times New Roman" pitchFamily="18" charset="0"/>
              </a:rPr>
              <a:t> </a:t>
            </a:r>
            <a:endParaRPr lang="en-US"/>
          </a:p>
        </p:txBody>
      </p:sp>
      <p:sp>
        <p:nvSpPr>
          <p:cNvPr id="33851" name="Rectangle 74"/>
          <p:cNvSpPr>
            <a:spLocks noChangeArrowheads="1"/>
          </p:cNvSpPr>
          <p:nvPr/>
        </p:nvSpPr>
        <p:spPr bwMode="auto">
          <a:xfrm>
            <a:off x="0" y="1641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52" name="AutoShape 52"/>
          <p:cNvSpPr>
            <a:spLocks noChangeAspect="1" noChangeArrowheads="1"/>
          </p:cNvSpPr>
          <p:nvPr/>
        </p:nvSpPr>
        <p:spPr bwMode="auto">
          <a:xfrm>
            <a:off x="0" y="1641475"/>
            <a:ext cx="8191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3" name="AutoShape 76"/>
          <p:cNvSpPr>
            <a:spLocks noChangeAspect="1" noChangeArrowheads="1"/>
          </p:cNvSpPr>
          <p:nvPr/>
        </p:nvSpPr>
        <p:spPr bwMode="auto">
          <a:xfrm>
            <a:off x="0" y="0"/>
            <a:ext cx="609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54" name="Rectangle 77"/>
          <p:cNvSpPr>
            <a:spLocks noChangeArrowheads="1"/>
          </p:cNvSpPr>
          <p:nvPr/>
        </p:nvSpPr>
        <p:spPr bwMode="auto">
          <a:xfrm>
            <a:off x="2513013" y="3035300"/>
            <a:ext cx="6143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endParaRPr lang="en-US"/>
          </a:p>
        </p:txBody>
      </p:sp>
      <p:sp>
        <p:nvSpPr>
          <p:cNvPr id="33855" name="Rectangle 7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978576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10 through End: </a:t>
            </a:r>
            <a:br>
              <a:rPr lang="en-US" sz="3200" b="1" dirty="0" smtClean="0">
                <a:solidFill>
                  <a:srgbClr val="FFC000"/>
                </a:solidFill>
              </a:rPr>
            </a:br>
            <a:r>
              <a:rPr lang="en-US" sz="3200" b="1" dirty="0" smtClean="0">
                <a:solidFill>
                  <a:srgbClr val="FFC000"/>
                </a:solidFill>
              </a:rPr>
              <a:t>Problem Solving </a:t>
            </a:r>
          </a:p>
        </p:txBody>
      </p:sp>
      <p:sp>
        <p:nvSpPr>
          <p:cNvPr id="21507" name="Rectangle 3"/>
          <p:cNvSpPr>
            <a:spLocks noGrp="1" noChangeArrowheads="1"/>
          </p:cNvSpPr>
          <p:nvPr>
            <p:ph type="body" idx="1"/>
          </p:nvPr>
        </p:nvSpPr>
        <p:spPr/>
        <p:txBody>
          <a:bodyPr/>
          <a:lstStyle/>
          <a:p>
            <a:pPr eaLnBrk="1" hangingPunct="1">
              <a:defRPr/>
            </a:pPr>
            <a:r>
              <a:rPr lang="en-US" b="1" i="1" dirty="0" smtClean="0">
                <a:solidFill>
                  <a:srgbClr val="C00000"/>
                </a:solidFill>
              </a:rPr>
              <a:t>Objective 1:</a:t>
            </a:r>
            <a:r>
              <a:rPr lang="en-US" b="1" i="1" dirty="0" smtClean="0">
                <a:solidFill>
                  <a:schemeClr val="accent1">
                    <a:lumMod val="75000"/>
                  </a:schemeClr>
                </a:solidFill>
              </a:rPr>
              <a:t> </a:t>
            </a:r>
            <a:r>
              <a:rPr lang="en-US" i="1" dirty="0" smtClean="0"/>
              <a:t>Identify Problems in School for video project</a:t>
            </a:r>
          </a:p>
          <a:p>
            <a:pPr eaLnBrk="1" hangingPunct="1">
              <a:defRPr/>
            </a:pPr>
            <a:r>
              <a:rPr lang="en-US" b="1" i="1" dirty="0" smtClean="0">
                <a:solidFill>
                  <a:srgbClr val="C00000"/>
                </a:solidFill>
              </a:rPr>
              <a:t>Objective 2: </a:t>
            </a:r>
            <a:r>
              <a:rPr lang="en-US" i="1" dirty="0" smtClean="0"/>
              <a:t>Desensitize the Group to Being on Camera:</a:t>
            </a:r>
          </a:p>
          <a:p>
            <a:pPr eaLnBrk="1" hangingPunct="1">
              <a:defRPr/>
            </a:pPr>
            <a:r>
              <a:rPr lang="en-US" b="1" i="1" dirty="0" smtClean="0">
                <a:solidFill>
                  <a:srgbClr val="C00000"/>
                </a:solidFill>
              </a:rPr>
              <a:t>Objective 3: </a:t>
            </a:r>
            <a:r>
              <a:rPr lang="en-US" i="1" dirty="0" smtClean="0"/>
              <a:t>Tape the Problem Situation:</a:t>
            </a:r>
          </a:p>
          <a:p>
            <a:pPr eaLnBrk="1" hangingPunct="1">
              <a:defRPr/>
            </a:pPr>
            <a:r>
              <a:rPr lang="en-US" b="1" i="1" dirty="0" smtClean="0">
                <a:solidFill>
                  <a:srgbClr val="C00000"/>
                </a:solidFill>
              </a:rPr>
              <a:t>Objective 4: </a:t>
            </a:r>
            <a:r>
              <a:rPr lang="en-US" i="1" dirty="0" smtClean="0"/>
              <a:t>Prepare for Taping of Alternatives and Consequences:</a:t>
            </a:r>
          </a:p>
          <a:p>
            <a:pPr eaLnBrk="1" hangingPunct="1">
              <a:defRPr/>
            </a:pPr>
            <a:endParaRPr lang="en-US" b="1" i="1" dirty="0" smtClean="0"/>
          </a:p>
          <a:p>
            <a:pPr eaLnBrk="1" hangingPunct="1">
              <a:defRPr/>
            </a:pPr>
            <a:endParaRPr lang="en-US" b="1" i="1" dirty="0" smtClean="0"/>
          </a:p>
        </p:txBody>
      </p:sp>
    </p:spTree>
    <p:extLst>
      <p:ext uri="{BB962C8B-B14F-4D97-AF65-F5344CB8AC3E}">
        <p14:creationId xmlns:p14="http://schemas.microsoft.com/office/powerpoint/2010/main" val="124931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9pPr>
          </a:lstStyle>
          <a:p>
            <a:pPr algn="ctr" eaLnBrk="1" hangingPunct="1">
              <a:spcBef>
                <a:spcPct val="0"/>
              </a:spcBef>
              <a:buClrTx/>
              <a:buSzTx/>
              <a:buFontTx/>
              <a:buNone/>
            </a:pPr>
            <a:fld id="{6E3F5C5A-ACDC-4ECD-A61C-079B4DFA6EE6}" type="slidenum">
              <a:rPr lang="en-US" altLang="en-US" sz="1800" smtClean="0">
                <a:latin typeface="Gill Sans MT"/>
              </a:rPr>
              <a:pPr algn="ctr" eaLnBrk="1" hangingPunct="1">
                <a:spcBef>
                  <a:spcPct val="0"/>
                </a:spcBef>
                <a:buClrTx/>
                <a:buSzTx/>
                <a:buFontTx/>
                <a:buNone/>
              </a:pPr>
              <a:t>12</a:t>
            </a:fld>
            <a:endParaRPr lang="en-US" altLang="en-US" sz="1800" smtClean="0">
              <a:latin typeface="Gill Sans MT"/>
            </a:endParaRPr>
          </a:p>
        </p:txBody>
      </p:sp>
      <p:sp>
        <p:nvSpPr>
          <p:cNvPr id="1008642" name="Rectangle 2"/>
          <p:cNvSpPr>
            <a:spLocks noGrp="1" noChangeArrowheads="1"/>
          </p:cNvSpPr>
          <p:nvPr>
            <p:ph type="title" idx="4294967295"/>
          </p:nvPr>
        </p:nvSpPr>
        <p:spPr>
          <a:xfrm>
            <a:off x="0" y="0"/>
            <a:ext cx="9144000" cy="1295400"/>
          </a:xfrm>
          <a:noFill/>
          <a:ln>
            <a:miter lim="800000"/>
            <a:headEnd/>
            <a:tailEnd/>
          </a:ln>
          <a:extLst>
            <a:ext uri="{FAA26D3D-D897-4be2-8F04-BA451C77F1D7}"/>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000" kern="1200" dirty="0">
                <a:ln w="6350">
                  <a:noFill/>
                </a:ln>
              </a:rPr>
              <a:t>Is </a:t>
            </a:r>
            <a:r>
              <a:rPr lang="en-US" sz="4000" kern="1200" dirty="0" smtClean="0">
                <a:ln w="6350">
                  <a:noFill/>
                </a:ln>
              </a:rPr>
              <a:t>Aggressive </a:t>
            </a:r>
            <a:r>
              <a:rPr lang="en-US" sz="4000" dirty="0" smtClean="0">
                <a:ln w="6350">
                  <a:noFill/>
                </a:ln>
              </a:rPr>
              <a:t>B</a:t>
            </a:r>
            <a:r>
              <a:rPr lang="en-US" sz="4000" kern="1200" dirty="0" smtClean="0">
                <a:ln w="6350">
                  <a:noFill/>
                </a:ln>
              </a:rPr>
              <a:t>ehavior </a:t>
            </a:r>
            <a:r>
              <a:rPr lang="en-US" sz="4000" kern="1200" dirty="0">
                <a:ln w="6350">
                  <a:noFill/>
                </a:ln>
              </a:rPr>
              <a:t>a </a:t>
            </a:r>
            <a:r>
              <a:rPr lang="en-US" sz="4000" kern="1200" dirty="0" smtClean="0">
                <a:ln w="6350">
                  <a:noFill/>
                </a:ln>
              </a:rPr>
              <a:t>Stable Pattern</a:t>
            </a:r>
            <a:r>
              <a:rPr lang="en-US" sz="4000" kern="1200" dirty="0">
                <a:ln w="6350">
                  <a:noFill/>
                </a:ln>
              </a:rPr>
              <a:t>?</a:t>
            </a:r>
          </a:p>
        </p:txBody>
      </p:sp>
      <p:graphicFrame>
        <p:nvGraphicFramePr>
          <p:cNvPr id="23555" name="Object 3"/>
          <p:cNvGraphicFramePr>
            <a:graphicFrameLocks noGrp="1" noChangeAspect="1"/>
          </p:cNvGraphicFramePr>
          <p:nvPr>
            <p:ph sz="half" idx="4294967295"/>
            <p:extLst>
              <p:ext uri="{D42A27DB-BD31-4B8C-83A1-F6EECF244321}">
                <p14:modId xmlns:p14="http://schemas.microsoft.com/office/powerpoint/2010/main" val="1938805363"/>
              </p:ext>
            </p:extLst>
          </p:nvPr>
        </p:nvGraphicFramePr>
        <p:xfrm>
          <a:off x="0" y="1981200"/>
          <a:ext cx="4670425" cy="4022725"/>
        </p:xfrm>
        <a:graphic>
          <a:graphicData uri="http://schemas.openxmlformats.org/presentationml/2006/ole">
            <mc:AlternateContent xmlns:mc="http://schemas.openxmlformats.org/markup-compatibility/2006">
              <mc:Choice xmlns:v="urn:schemas-microsoft-com:vml" Requires="v">
                <p:oleObj spid="_x0000_s2066" name="Chart" r:id="rId4" imgW="6667410" imgH="5105503" progId="MSGraph.Chart.8">
                  <p:embed followColorScheme="full"/>
                </p:oleObj>
              </mc:Choice>
              <mc:Fallback>
                <p:oleObj name="Chart" r:id="rId4" imgW="6667410" imgH="5105503" progId="MSGraph.Chart.8">
                  <p:embed followColorScheme="full"/>
                  <p:pic>
                    <p:nvPicPr>
                      <p:cNvPr id="0" name=""/>
                      <p:cNvPicPr>
                        <a:picLocks noChangeAspect="1" noChangeArrowheads="1"/>
                      </p:cNvPicPr>
                      <p:nvPr/>
                    </p:nvPicPr>
                    <p:blipFill>
                      <a:blip r:embed="rId5"/>
                      <a:srcRect/>
                      <a:stretch>
                        <a:fillRect/>
                      </a:stretch>
                    </p:blipFill>
                    <p:spPr bwMode="auto">
                      <a:xfrm>
                        <a:off x="0" y="1981200"/>
                        <a:ext cx="4670425" cy="4022725"/>
                      </a:xfrm>
                      <a:prstGeom prst="rect">
                        <a:avLst/>
                      </a:prstGeom>
                      <a:solidFill>
                        <a:schemeClr val="tx1"/>
                      </a:solidFill>
                      <a:ln>
                        <a:noFill/>
                      </a:ln>
                    </p:spPr>
                  </p:pic>
                </p:oleObj>
              </mc:Fallback>
            </mc:AlternateContent>
          </a:graphicData>
        </a:graphic>
      </p:graphicFrame>
      <p:sp>
        <p:nvSpPr>
          <p:cNvPr id="1008644" name="Rectangle 4"/>
          <p:cNvSpPr>
            <a:spLocks noGrp="1" noChangeArrowheads="1"/>
          </p:cNvSpPr>
          <p:nvPr>
            <p:ph type="body" sz="half" idx="4294967295"/>
          </p:nvPr>
        </p:nvSpPr>
        <p:spPr>
          <a:xfrm>
            <a:off x="5867401" y="2133600"/>
            <a:ext cx="3276600" cy="3048000"/>
          </a:xfrm>
        </p:spPr>
        <p:txBody>
          <a:bodyPr>
            <a:normAutofit fontScale="92500" lnSpcReduction="20000"/>
          </a:bodyPr>
          <a:lstStyle/>
          <a:p>
            <a:pPr marL="548640" indent="-411480" eaLnBrk="1" fontAlgn="auto" hangingPunct="1">
              <a:lnSpc>
                <a:spcPct val="90000"/>
              </a:lnSpc>
              <a:spcAft>
                <a:spcPts val="0"/>
              </a:spcAft>
              <a:buClr>
                <a:schemeClr val="folHlink"/>
              </a:buClr>
              <a:buFont typeface="Wingdings 2"/>
              <a:buChar char=""/>
              <a:defRPr/>
            </a:pPr>
            <a:r>
              <a:rPr lang="en-US" kern="1200" dirty="0">
                <a:ea typeface="+mn-ea"/>
                <a:cs typeface="+mn-cs"/>
              </a:rPr>
              <a:t>Subgroup of chronic aggressive children are at risk of most physical violence during adolescence </a:t>
            </a:r>
            <a:r>
              <a:rPr lang="en-US" sz="2000" kern="1200" dirty="0">
                <a:ea typeface="+mn-ea"/>
                <a:cs typeface="+mn-cs"/>
              </a:rPr>
              <a:t>(Nagin &amp; Tremblay, 1999)</a:t>
            </a:r>
            <a:endParaRPr lang="en-US" kern="1200" dirty="0">
              <a:ea typeface="+mn-ea"/>
              <a:cs typeface="+mn-cs"/>
            </a:endParaRPr>
          </a:p>
          <a:p>
            <a:pPr marL="548640" indent="-411480" eaLnBrk="1" fontAlgn="auto" hangingPunct="1">
              <a:lnSpc>
                <a:spcPct val="90000"/>
              </a:lnSpc>
              <a:spcAft>
                <a:spcPts val="0"/>
              </a:spcAft>
              <a:buClr>
                <a:schemeClr val="tx1">
                  <a:shade val="95000"/>
                </a:schemeClr>
              </a:buClr>
              <a:buFont typeface="Wingdings 2"/>
              <a:buChar char=""/>
              <a:defRPr/>
            </a:pPr>
            <a:endParaRPr lang="en-US" kern="1200" dirty="0">
              <a:ea typeface="+mn-ea"/>
              <a:cs typeface="+mn-cs"/>
            </a:endParaRPr>
          </a:p>
        </p:txBody>
      </p:sp>
    </p:spTree>
    <p:extLst>
      <p:ext uri="{BB962C8B-B14F-4D97-AF65-F5344CB8AC3E}">
        <p14:creationId xmlns:p14="http://schemas.microsoft.com/office/powerpoint/2010/main" val="9001040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10 through End: </a:t>
            </a:r>
            <a:br>
              <a:rPr lang="en-US" sz="3200" b="1" dirty="0" smtClean="0">
                <a:solidFill>
                  <a:srgbClr val="FFC000"/>
                </a:solidFill>
              </a:rPr>
            </a:br>
            <a:r>
              <a:rPr lang="en-US" sz="3200" b="1" dirty="0" smtClean="0">
                <a:solidFill>
                  <a:srgbClr val="FFC000"/>
                </a:solidFill>
              </a:rPr>
              <a:t>Problem Solving</a:t>
            </a:r>
          </a:p>
        </p:txBody>
      </p:sp>
      <p:sp>
        <p:nvSpPr>
          <p:cNvPr id="22531" name="Rectangle 3"/>
          <p:cNvSpPr>
            <a:spLocks noGrp="1" noChangeArrowheads="1"/>
          </p:cNvSpPr>
          <p:nvPr>
            <p:ph type="body" idx="1"/>
          </p:nvPr>
        </p:nvSpPr>
        <p:spPr/>
        <p:txBody>
          <a:bodyPr/>
          <a:lstStyle/>
          <a:p>
            <a:pPr eaLnBrk="1" hangingPunct="1">
              <a:defRPr/>
            </a:pPr>
            <a:r>
              <a:rPr lang="en-US" b="1" dirty="0" smtClean="0">
                <a:solidFill>
                  <a:srgbClr val="C00000"/>
                </a:solidFill>
              </a:rPr>
              <a:t>Objective 5: </a:t>
            </a:r>
            <a:r>
              <a:rPr lang="en-US" i="1" dirty="0" smtClean="0"/>
              <a:t>Tape the Alternative Solutions:</a:t>
            </a:r>
            <a:endParaRPr lang="en-US" dirty="0" smtClean="0"/>
          </a:p>
          <a:p>
            <a:pPr eaLnBrk="1" hangingPunct="1">
              <a:defRPr/>
            </a:pPr>
            <a:r>
              <a:rPr lang="en-US" b="1" dirty="0" smtClean="0">
                <a:solidFill>
                  <a:srgbClr val="C00000"/>
                </a:solidFill>
              </a:rPr>
              <a:t>Objective 6:</a:t>
            </a:r>
            <a:r>
              <a:rPr lang="en-US" b="1" i="1" dirty="0" smtClean="0">
                <a:solidFill>
                  <a:srgbClr val="C00000"/>
                </a:solidFill>
              </a:rPr>
              <a:t> </a:t>
            </a:r>
            <a:r>
              <a:rPr lang="en-US" i="1" dirty="0" smtClean="0"/>
              <a:t>View the "finished products" with comments about strengths and weaknesses</a:t>
            </a:r>
            <a:r>
              <a:rPr lang="en-US" dirty="0" smtClean="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3886200"/>
            <a:ext cx="27527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2211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pPr algn="ctr" eaLnBrk="1" hangingPunct="1">
              <a:defRPr/>
            </a:pPr>
            <a:r>
              <a:rPr lang="en-US" dirty="0" smtClean="0">
                <a:solidFill>
                  <a:srgbClr val="FFC000"/>
                </a:solidFill>
              </a:rPr>
              <a:t>Termination/Celebration</a:t>
            </a:r>
            <a:endParaRPr lang="en-US" dirty="0">
              <a:solidFill>
                <a:srgbClr val="FFC000"/>
              </a:solidFill>
            </a:endParaRPr>
          </a:p>
        </p:txBody>
      </p:sp>
      <p:sp>
        <p:nvSpPr>
          <p:cNvPr id="36867" name="Rectangle 3"/>
          <p:cNvSpPr>
            <a:spLocks noGrp="1" noChangeArrowheads="1"/>
          </p:cNvSpPr>
          <p:nvPr>
            <p:ph type="body" idx="1"/>
          </p:nvPr>
        </p:nvSpPr>
        <p:spPr>
          <a:xfrm>
            <a:off x="439738" y="1981200"/>
            <a:ext cx="8399462" cy="4648200"/>
          </a:xfrm>
        </p:spPr>
        <p:txBody>
          <a:bodyPr/>
          <a:lstStyle/>
          <a:p>
            <a:pPr eaLnBrk="1" hangingPunct="1">
              <a:lnSpc>
                <a:spcPct val="90000"/>
              </a:lnSpc>
              <a:buClr>
                <a:schemeClr val="folHlink"/>
              </a:buClr>
            </a:pPr>
            <a:r>
              <a:rPr lang="en-US" dirty="0" smtClean="0"/>
              <a:t>Play review game to recall and discuss skills learned</a:t>
            </a:r>
          </a:p>
          <a:p>
            <a:pPr eaLnBrk="1" hangingPunct="1">
              <a:lnSpc>
                <a:spcPct val="90000"/>
              </a:lnSpc>
              <a:buClr>
                <a:schemeClr val="folHlink"/>
              </a:buClr>
            </a:pPr>
            <a:r>
              <a:rPr lang="en-US" dirty="0" smtClean="0"/>
              <a:t>Highlight positive behavior changes in each student </a:t>
            </a:r>
          </a:p>
          <a:p>
            <a:pPr eaLnBrk="1" hangingPunct="1">
              <a:lnSpc>
                <a:spcPct val="90000"/>
              </a:lnSpc>
              <a:buClr>
                <a:schemeClr val="folHlink"/>
              </a:buClr>
            </a:pPr>
            <a:r>
              <a:rPr lang="en-US" dirty="0" smtClean="0"/>
              <a:t>Discuss how group members can use skills in future and address relapse concerns</a:t>
            </a:r>
          </a:p>
          <a:p>
            <a:pPr eaLnBrk="1" hangingPunct="1">
              <a:lnSpc>
                <a:spcPct val="90000"/>
              </a:lnSpc>
              <a:buClr>
                <a:schemeClr val="folHlink"/>
              </a:buClr>
            </a:pPr>
            <a:r>
              <a:rPr lang="en-US" dirty="0" smtClean="0"/>
              <a:t>Have a “graduation” ceremony</a:t>
            </a:r>
          </a:p>
          <a:p>
            <a:pPr lvl="1" eaLnBrk="1" hangingPunct="1">
              <a:lnSpc>
                <a:spcPct val="90000"/>
              </a:lnSpc>
              <a:buClr>
                <a:schemeClr val="folHlink"/>
              </a:buClr>
            </a:pPr>
            <a:r>
              <a:rPr lang="en-US" dirty="0" smtClean="0"/>
              <a:t>Distribute personalized certificates</a:t>
            </a:r>
          </a:p>
          <a:p>
            <a:pPr lvl="1" eaLnBrk="1" hangingPunct="1">
              <a:lnSpc>
                <a:spcPct val="90000"/>
              </a:lnSpc>
              <a:buClr>
                <a:schemeClr val="folHlink"/>
              </a:buClr>
            </a:pPr>
            <a:r>
              <a:rPr lang="en-US" dirty="0" smtClean="0"/>
              <a:t>Hold pizza party if earned group reward </a:t>
            </a:r>
          </a:p>
        </p:txBody>
      </p:sp>
    </p:spTree>
    <p:extLst>
      <p:ext uri="{BB962C8B-B14F-4D97-AF65-F5344CB8AC3E}">
        <p14:creationId xmlns:p14="http://schemas.microsoft.com/office/powerpoint/2010/main" val="38616086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Maintenance and Relapse Prevention</a:t>
            </a:r>
            <a:endParaRPr lang="en-US" dirty="0"/>
          </a:p>
        </p:txBody>
      </p:sp>
      <p:sp>
        <p:nvSpPr>
          <p:cNvPr id="3" name="Content Placeholder 2"/>
          <p:cNvSpPr>
            <a:spLocks noGrp="1"/>
          </p:cNvSpPr>
          <p:nvPr>
            <p:ph idx="1"/>
          </p:nvPr>
        </p:nvSpPr>
        <p:spPr/>
        <p:txBody>
          <a:bodyPr/>
          <a:lstStyle/>
          <a:p>
            <a:r>
              <a:rPr lang="en-US" dirty="0" smtClean="0"/>
              <a:t>Schedule booster sessions</a:t>
            </a:r>
          </a:p>
          <a:p>
            <a:r>
              <a:rPr lang="en-US" dirty="0" smtClean="0"/>
              <a:t>Use relapse prevention reminder tactics </a:t>
            </a:r>
          </a:p>
          <a:p>
            <a:pPr lvl="1"/>
            <a:r>
              <a:rPr lang="en-US" dirty="0" smtClean="0"/>
              <a:t>room/locker signs (”Stop and Think!”) </a:t>
            </a:r>
          </a:p>
          <a:p>
            <a:pPr lvl="1"/>
            <a:r>
              <a:rPr lang="en-US" dirty="0" smtClean="0"/>
              <a:t>hassle logs to GA’s or other responsible adults</a:t>
            </a:r>
          </a:p>
          <a:p>
            <a:pPr lvl="1"/>
            <a:r>
              <a:rPr lang="en-US" dirty="0" smtClean="0"/>
              <a:t>self-talk to manage mistakes</a:t>
            </a:r>
          </a:p>
          <a:p>
            <a:pPr marL="457200" lvl="1" indent="0">
              <a:buNone/>
            </a:pPr>
            <a:r>
              <a:rPr lang="en-US" dirty="0" smtClean="0"/>
              <a:t>   </a:t>
            </a:r>
          </a:p>
          <a:p>
            <a:r>
              <a:rPr lang="en-US" dirty="0" smtClean="0"/>
              <a:t>Re-invigorate generalization agent roles and provide them additional support as necessary</a:t>
            </a:r>
          </a:p>
          <a:p>
            <a:pPr marL="118872" indent="0">
              <a:buNone/>
            </a:pPr>
            <a:r>
              <a:rPr lang="en-US" dirty="0" smtClean="0"/>
              <a:t> </a:t>
            </a:r>
            <a:endParaRPr lang="en-US" dirty="0"/>
          </a:p>
        </p:txBody>
      </p:sp>
    </p:spTree>
    <p:extLst>
      <p:ext uri="{BB962C8B-B14F-4D97-AF65-F5344CB8AC3E}">
        <p14:creationId xmlns:p14="http://schemas.microsoft.com/office/powerpoint/2010/main" val="30320675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57325"/>
            <a:ext cx="7315200" cy="2308324"/>
          </a:xfrm>
          <a:prstGeom prst="rect">
            <a:avLst/>
          </a:prstGeom>
        </p:spPr>
        <p:txBody>
          <a:bodyPr wrap="square">
            <a:spAutoFit/>
          </a:bodyPr>
          <a:lstStyle/>
          <a:p>
            <a:pPr algn="ctr"/>
            <a:r>
              <a:rPr lang="en-US" sz="4800" b="1" dirty="0">
                <a:solidFill>
                  <a:srgbClr val="C00000"/>
                </a:solidFill>
              </a:rPr>
              <a:t>TREATING ADOLESCENTS USING THE </a:t>
            </a:r>
            <a:endParaRPr lang="en-US" sz="4800" b="1" dirty="0" smtClean="0">
              <a:solidFill>
                <a:srgbClr val="C00000"/>
              </a:solidFill>
            </a:endParaRPr>
          </a:p>
          <a:p>
            <a:pPr algn="ctr"/>
            <a:r>
              <a:rPr lang="en-US" sz="4800" b="1" i="1" dirty="0" smtClean="0">
                <a:solidFill>
                  <a:srgbClr val="C00000"/>
                </a:solidFill>
              </a:rPr>
              <a:t>THINK </a:t>
            </a:r>
            <a:r>
              <a:rPr lang="en-US" sz="4800" b="1" i="1" dirty="0">
                <a:solidFill>
                  <a:srgbClr val="C00000"/>
                </a:solidFill>
              </a:rPr>
              <a:t>FIRST PROGRAM </a:t>
            </a:r>
            <a:endParaRPr lang="en-US" sz="4800" b="1" dirty="0">
              <a:solidFill>
                <a:srgbClr val="C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16459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0993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“Big Ideas” of AC/TF </a:t>
            </a:r>
            <a:endParaRPr lang="en-US" dirty="0"/>
          </a:p>
        </p:txBody>
      </p:sp>
      <p:sp>
        <p:nvSpPr>
          <p:cNvPr id="3" name="Content Placeholder 2"/>
          <p:cNvSpPr>
            <a:spLocks noGrp="1"/>
          </p:cNvSpPr>
          <p:nvPr>
            <p:ph idx="1"/>
          </p:nvPr>
        </p:nvSpPr>
        <p:spPr/>
        <p:txBody>
          <a:bodyPr/>
          <a:lstStyle/>
          <a:p>
            <a:r>
              <a:rPr lang="en-US" b="1" dirty="0" smtClean="0"/>
              <a:t>Anger recognition</a:t>
            </a:r>
          </a:p>
          <a:p>
            <a:pPr lvl="1"/>
            <a:r>
              <a:rPr lang="en-US" dirty="0" smtClean="0"/>
              <a:t>Anger cues in self and others</a:t>
            </a:r>
          </a:p>
          <a:p>
            <a:r>
              <a:rPr lang="en-US" b="1" dirty="0" smtClean="0"/>
              <a:t>Anger regulation</a:t>
            </a:r>
          </a:p>
          <a:p>
            <a:pPr lvl="1"/>
            <a:r>
              <a:rPr lang="en-US" dirty="0" smtClean="0"/>
              <a:t>Reducers and self-instruction</a:t>
            </a:r>
          </a:p>
          <a:p>
            <a:r>
              <a:rPr lang="en-US" b="1" dirty="0" smtClean="0"/>
              <a:t>Social problem-solving</a:t>
            </a:r>
          </a:p>
          <a:p>
            <a:pPr lvl="1"/>
            <a:r>
              <a:rPr lang="en-US" dirty="0" smtClean="0"/>
              <a:t>Definition, choices, consequences, action</a:t>
            </a:r>
          </a:p>
          <a:p>
            <a:endParaRPr lang="en-US" dirty="0" smtClean="0"/>
          </a:p>
          <a:p>
            <a:endParaRPr lang="en-US" dirty="0"/>
          </a:p>
        </p:txBody>
      </p:sp>
    </p:spTree>
    <p:extLst>
      <p:ext uri="{BB962C8B-B14F-4D97-AF65-F5344CB8AC3E}">
        <p14:creationId xmlns:p14="http://schemas.microsoft.com/office/powerpoint/2010/main" val="26566014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sz="5700" dirty="0">
                <a:solidFill>
                  <a:srgbClr val="FFC000"/>
                </a:solidFill>
              </a:rPr>
              <a:t>Think First</a:t>
            </a:r>
          </a:p>
        </p:txBody>
      </p:sp>
      <p:sp>
        <p:nvSpPr>
          <p:cNvPr id="11267" name="Rectangle 3"/>
          <p:cNvSpPr>
            <a:spLocks noGrp="1" noChangeArrowheads="1"/>
          </p:cNvSpPr>
          <p:nvPr>
            <p:ph type="body" idx="1"/>
          </p:nvPr>
        </p:nvSpPr>
        <p:spPr/>
        <p:txBody>
          <a:bodyPr/>
          <a:lstStyle/>
          <a:p>
            <a:pPr marL="469900" indent="-469900" eaLnBrk="1" hangingPunct="1"/>
            <a:r>
              <a:rPr lang="en-US" dirty="0" smtClean="0"/>
              <a:t>Adapted and modified from Feindler &amp; Ecton’s original </a:t>
            </a:r>
            <a:r>
              <a:rPr lang="en-US" i="1" dirty="0" smtClean="0"/>
              <a:t>Art of Self Control </a:t>
            </a:r>
          </a:p>
          <a:p>
            <a:pPr marL="0" indent="0" eaLnBrk="1" hangingPunct="1">
              <a:buNone/>
            </a:pPr>
            <a:endParaRPr lang="en-US" dirty="0" smtClean="0"/>
          </a:p>
          <a:p>
            <a:pPr marL="469900" indent="-469900" eaLnBrk="1" hangingPunct="1"/>
            <a:r>
              <a:rPr lang="en-US" dirty="0" smtClean="0"/>
              <a:t>Manual available from major booksellers or from the publisher</a:t>
            </a:r>
          </a:p>
          <a:p>
            <a:pPr marL="0" indent="0" eaLnBrk="1" hangingPunct="1">
              <a:buNone/>
            </a:pPr>
            <a:r>
              <a:rPr lang="en-US" dirty="0" smtClean="0"/>
              <a:t>	Larson, J. (2005). </a:t>
            </a:r>
            <a:r>
              <a:rPr lang="en-US" i="1" dirty="0" smtClean="0"/>
              <a:t>Think First: Addressing aggressive behavior in secondary schools</a:t>
            </a:r>
            <a:r>
              <a:rPr lang="en-US" dirty="0" smtClean="0"/>
              <a:t>. New York: Guilford Press.</a:t>
            </a:r>
          </a:p>
        </p:txBody>
      </p:sp>
    </p:spTree>
    <p:extLst>
      <p:ext uri="{BB962C8B-B14F-4D97-AF65-F5344CB8AC3E}">
        <p14:creationId xmlns:p14="http://schemas.microsoft.com/office/powerpoint/2010/main" val="42250772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solidFill>
            <a:schemeClr val="bg2">
              <a:lumMod val="50000"/>
            </a:schemeClr>
          </a:solidFill>
        </p:spPr>
        <p:txBody>
          <a:bodyPr>
            <a:noAutofit/>
          </a:bodyPr>
          <a:lstStyle/>
          <a:p>
            <a:pPr algn="ctr" eaLnBrk="1" fontAlgn="auto" hangingPunct="1">
              <a:spcAft>
                <a:spcPts val="0"/>
              </a:spcAft>
              <a:defRPr/>
            </a:pPr>
            <a:r>
              <a:rPr lang="en-US" sz="4400" dirty="0">
                <a:solidFill>
                  <a:srgbClr val="FFC000"/>
                </a:solidFill>
              </a:rPr>
              <a:t>Think </a:t>
            </a:r>
            <a:r>
              <a:rPr lang="en-US" sz="4400" dirty="0" smtClean="0">
                <a:solidFill>
                  <a:srgbClr val="FFC000"/>
                </a:solidFill>
              </a:rPr>
              <a:t>First: </a:t>
            </a:r>
            <a:br>
              <a:rPr lang="en-US" sz="4400" dirty="0" smtClean="0">
                <a:solidFill>
                  <a:srgbClr val="FFC000"/>
                </a:solidFill>
              </a:rPr>
            </a:br>
            <a:r>
              <a:rPr lang="en-US" sz="4400" dirty="0" smtClean="0">
                <a:solidFill>
                  <a:srgbClr val="FFC000"/>
                </a:solidFill>
              </a:rPr>
              <a:t>Training Objectives</a:t>
            </a:r>
            <a:endParaRPr lang="en-US" sz="4400" dirty="0">
              <a:solidFill>
                <a:srgbClr val="FFC000"/>
              </a:solidFill>
            </a:endParaRPr>
          </a:p>
        </p:txBody>
      </p:sp>
      <p:sp>
        <p:nvSpPr>
          <p:cNvPr id="11267" name="Rectangle 3"/>
          <p:cNvSpPr>
            <a:spLocks noGrp="1" noChangeArrowheads="1"/>
          </p:cNvSpPr>
          <p:nvPr>
            <p:ph type="body" idx="1"/>
          </p:nvPr>
        </p:nvSpPr>
        <p:spPr/>
        <p:txBody>
          <a:bodyPr>
            <a:normAutofit lnSpcReduction="10000"/>
          </a:bodyPr>
          <a:lstStyle/>
          <a:p>
            <a:pPr marL="469900" indent="-469900" eaLnBrk="1" hangingPunct="1"/>
            <a:r>
              <a:rPr lang="en-US" dirty="0" smtClean="0"/>
              <a:t>Increase student’s capacity for personal self-control over own behavior</a:t>
            </a:r>
          </a:p>
          <a:p>
            <a:pPr marL="469900" indent="-469900" eaLnBrk="1" hangingPunct="1"/>
            <a:r>
              <a:rPr lang="en-US" dirty="0" smtClean="0"/>
              <a:t>Increase student’s capacity for regulating personal feelings of anger</a:t>
            </a:r>
          </a:p>
          <a:p>
            <a:pPr marL="469900" indent="-469900" eaLnBrk="1" hangingPunct="1"/>
            <a:r>
              <a:rPr lang="en-US" dirty="0" smtClean="0"/>
              <a:t>Increase student’s capacity for understanding the perspective of others</a:t>
            </a:r>
          </a:p>
          <a:p>
            <a:pPr marL="469900" indent="-469900" eaLnBrk="1" hangingPunct="1"/>
            <a:r>
              <a:rPr lang="en-US" dirty="0" smtClean="0"/>
              <a:t>Increase student’s commitment to academic progress</a:t>
            </a:r>
          </a:p>
          <a:p>
            <a:pPr marL="469900" indent="-469900" eaLnBrk="1" hangingPunct="1"/>
            <a:r>
              <a:rPr lang="en-US" dirty="0" smtClean="0"/>
              <a:t>Provide student with a useful problem solving methodology </a:t>
            </a:r>
          </a:p>
          <a:p>
            <a:pPr marL="469900" indent="-469900" eaLnBrk="1" hangingPunct="1"/>
            <a:endParaRPr lang="en-US" dirty="0" smtClean="0"/>
          </a:p>
        </p:txBody>
      </p:sp>
    </p:spTree>
    <p:extLst>
      <p:ext uri="{BB962C8B-B14F-4D97-AF65-F5344CB8AC3E}">
        <p14:creationId xmlns:p14="http://schemas.microsoft.com/office/powerpoint/2010/main" val="41889892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dirty="0" smtClean="0">
                <a:solidFill>
                  <a:srgbClr val="FFC000"/>
                </a:solidFill>
              </a:rPr>
              <a:t>Best Candidates </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Ninth grade or strong repeater</a:t>
            </a:r>
          </a:p>
          <a:p>
            <a:r>
              <a:rPr lang="en-US" dirty="0" smtClean="0"/>
              <a:t>Regular attender</a:t>
            </a:r>
          </a:p>
          <a:p>
            <a:r>
              <a:rPr lang="en-US" dirty="0" smtClean="0"/>
              <a:t>History of  anger-associated behavior problems </a:t>
            </a:r>
          </a:p>
          <a:p>
            <a:r>
              <a:rPr lang="en-US" dirty="0" smtClean="0"/>
              <a:t>School discipline structure ineffective</a:t>
            </a:r>
          </a:p>
          <a:p>
            <a:r>
              <a:rPr lang="en-US" dirty="0"/>
              <a:t>Connected to school in some manner, such as sports or </a:t>
            </a:r>
            <a:r>
              <a:rPr lang="en-US" dirty="0" smtClean="0"/>
              <a:t>clubs</a:t>
            </a:r>
          </a:p>
          <a:p>
            <a:r>
              <a:rPr lang="en-US" dirty="0" smtClean="0"/>
              <a:t>No serious mental health or AODA issues</a:t>
            </a:r>
          </a:p>
          <a:p>
            <a:r>
              <a:rPr lang="en-US" dirty="0" smtClean="0"/>
              <a:t>POTENTIAL for CHANGE</a:t>
            </a:r>
            <a:endParaRPr lang="en-US" dirty="0"/>
          </a:p>
          <a:p>
            <a:endParaRPr lang="en-US" dirty="0" smtClean="0"/>
          </a:p>
          <a:p>
            <a:endParaRPr lang="en-US" dirty="0"/>
          </a:p>
        </p:txBody>
      </p:sp>
    </p:spTree>
    <p:extLst>
      <p:ext uri="{BB962C8B-B14F-4D97-AF65-F5344CB8AC3E}">
        <p14:creationId xmlns:p14="http://schemas.microsoft.com/office/powerpoint/2010/main" val="33382193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dirty="0" smtClean="0">
                <a:solidFill>
                  <a:srgbClr val="FFC000"/>
                </a:solidFill>
              </a:rPr>
              <a:t>Screening Aids</a:t>
            </a:r>
            <a:endParaRPr lang="en-US" dirty="0">
              <a:solidFill>
                <a:srgbClr val="FFC000"/>
              </a:solidFill>
            </a:endParaRPr>
          </a:p>
        </p:txBody>
      </p:sp>
      <p:sp>
        <p:nvSpPr>
          <p:cNvPr id="15363" name="Rectangle 3"/>
          <p:cNvSpPr>
            <a:spLocks noGrp="1" noChangeArrowheads="1"/>
          </p:cNvSpPr>
          <p:nvPr>
            <p:ph type="body" idx="1"/>
          </p:nvPr>
        </p:nvSpPr>
        <p:spPr/>
        <p:txBody>
          <a:bodyPr/>
          <a:lstStyle/>
          <a:p>
            <a:pPr marL="0" indent="0" eaLnBrk="1" hangingPunct="1">
              <a:lnSpc>
                <a:spcPct val="90000"/>
              </a:lnSpc>
              <a:buNone/>
            </a:pPr>
            <a:endParaRPr lang="en-US" sz="2800" dirty="0" smtClean="0"/>
          </a:p>
          <a:p>
            <a:pPr marL="609600" indent="-609600" eaLnBrk="1" hangingPunct="1">
              <a:lnSpc>
                <a:spcPct val="90000"/>
              </a:lnSpc>
            </a:pPr>
            <a:r>
              <a:rPr lang="en-US" sz="4000" dirty="0" smtClean="0"/>
              <a:t>Current Behavior Screening Form </a:t>
            </a:r>
          </a:p>
          <a:p>
            <a:pPr marL="609600" indent="-609600" eaLnBrk="1" hangingPunct="1">
              <a:lnSpc>
                <a:spcPct val="90000"/>
              </a:lnSpc>
            </a:pPr>
            <a:r>
              <a:rPr lang="en-US" sz="4000" dirty="0" smtClean="0"/>
              <a:t>Intervention Record Review </a:t>
            </a:r>
          </a:p>
          <a:p>
            <a:pPr marL="609600" indent="-609600" eaLnBrk="1" hangingPunct="1">
              <a:lnSpc>
                <a:spcPct val="90000"/>
              </a:lnSpc>
            </a:pPr>
            <a:r>
              <a:rPr lang="en-US" sz="4000" dirty="0" smtClean="0"/>
              <a:t>Adolescent Interview</a:t>
            </a:r>
          </a:p>
          <a:p>
            <a:pPr marL="609600" indent="-609600" eaLnBrk="1" hangingPunct="1">
              <a:lnSpc>
                <a:spcPct val="90000"/>
              </a:lnSpc>
            </a:pPr>
            <a:r>
              <a:rPr lang="en-US" sz="4000" dirty="0" smtClean="0"/>
              <a:t>Brief Problem Assessment Interview </a:t>
            </a:r>
          </a:p>
          <a:p>
            <a:pPr marL="609600" indent="-609600" eaLnBrk="1" hangingPunct="1">
              <a:lnSpc>
                <a:spcPct val="90000"/>
              </a:lnSpc>
            </a:pPr>
            <a:endParaRPr lang="en-US" sz="2800" dirty="0" smtClean="0"/>
          </a:p>
        </p:txBody>
      </p:sp>
    </p:spTree>
    <p:extLst>
      <p:ext uri="{BB962C8B-B14F-4D97-AF65-F5344CB8AC3E}">
        <p14:creationId xmlns:p14="http://schemas.microsoft.com/office/powerpoint/2010/main" val="6427102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sz="5700" dirty="0">
                <a:solidFill>
                  <a:srgbClr val="FFC000"/>
                </a:solidFill>
              </a:rPr>
              <a:t>Think First</a:t>
            </a:r>
          </a:p>
        </p:txBody>
      </p:sp>
      <p:sp>
        <p:nvSpPr>
          <p:cNvPr id="11267" name="Rectangle 3"/>
          <p:cNvSpPr>
            <a:spLocks noGrp="1" noChangeArrowheads="1"/>
          </p:cNvSpPr>
          <p:nvPr>
            <p:ph type="body" idx="1"/>
          </p:nvPr>
        </p:nvSpPr>
        <p:spPr/>
        <p:txBody>
          <a:bodyPr/>
          <a:lstStyle/>
          <a:p>
            <a:pPr marL="469900" indent="-469900" eaLnBrk="1" hangingPunct="1"/>
            <a:r>
              <a:rPr lang="en-US" dirty="0" smtClean="0"/>
              <a:t>Five Training Modules</a:t>
            </a:r>
          </a:p>
          <a:p>
            <a:pPr marL="908050" lvl="1" indent="-436563" eaLnBrk="1" hangingPunct="1"/>
            <a:r>
              <a:rPr lang="en-US" dirty="0" smtClean="0"/>
              <a:t>Knowledge Level</a:t>
            </a:r>
          </a:p>
          <a:p>
            <a:pPr marL="908050" lvl="1" indent="-436563" eaLnBrk="1" hangingPunct="1"/>
            <a:r>
              <a:rPr lang="en-US" dirty="0" smtClean="0"/>
              <a:t>Skill Level</a:t>
            </a:r>
          </a:p>
          <a:p>
            <a:pPr marL="469900" indent="-469900" eaLnBrk="1" hangingPunct="1"/>
            <a:r>
              <a:rPr lang="en-US" dirty="0" smtClean="0"/>
              <a:t>Built-in assessment strategies trigger advancement in training (</a:t>
            </a:r>
            <a:r>
              <a:rPr lang="en-US" i="1" dirty="0" smtClean="0"/>
              <a:t>Checking It Out)</a:t>
            </a:r>
            <a:endParaRPr lang="en-US" dirty="0" smtClean="0"/>
          </a:p>
          <a:p>
            <a:pPr marL="469900" indent="-469900" eaLnBrk="1" hangingPunct="1"/>
            <a:r>
              <a:rPr lang="en-US" dirty="0" smtClean="0"/>
              <a:t>Treatment length mediated by observed knowledge and skill acquisition and progress monitoring data</a:t>
            </a:r>
            <a:endParaRPr lang="en-US" i="1" dirty="0" smtClean="0"/>
          </a:p>
        </p:txBody>
      </p:sp>
    </p:spTree>
    <p:extLst>
      <p:ext uri="{BB962C8B-B14F-4D97-AF65-F5344CB8AC3E}">
        <p14:creationId xmlns:p14="http://schemas.microsoft.com/office/powerpoint/2010/main" val="310407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Interaction </a:t>
            </a:r>
            <a:br>
              <a:rPr lang="en-US" dirty="0" smtClean="0"/>
            </a:br>
            <a:r>
              <a:rPr lang="en-US" dirty="0" smtClean="0"/>
              <a:t>and Potentiation of…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Poverty</a:t>
            </a:r>
          </a:p>
          <a:p>
            <a:r>
              <a:rPr lang="en-US" dirty="0" smtClean="0"/>
              <a:t>High risk pregnancy</a:t>
            </a:r>
          </a:p>
          <a:p>
            <a:pPr lvl="1"/>
            <a:r>
              <a:rPr lang="en-US" dirty="0" smtClean="0"/>
              <a:t>Young, poor nutrition, low birth weight</a:t>
            </a:r>
          </a:p>
          <a:p>
            <a:pPr lvl="1"/>
            <a:r>
              <a:rPr lang="en-US" dirty="0" smtClean="0"/>
              <a:t>Possible substance abuse sequelae</a:t>
            </a:r>
          </a:p>
          <a:p>
            <a:r>
              <a:rPr lang="en-US" dirty="0" smtClean="0"/>
              <a:t>Difficult temperament</a:t>
            </a:r>
          </a:p>
          <a:p>
            <a:r>
              <a:rPr lang="en-US" dirty="0" smtClean="0"/>
              <a:t>Coercive parenting style (Patterson et al.)</a:t>
            </a:r>
          </a:p>
          <a:p>
            <a:pPr lvl="1"/>
            <a:r>
              <a:rPr lang="en-US" dirty="0" smtClean="0"/>
              <a:t>Limited discipline responses</a:t>
            </a:r>
          </a:p>
          <a:p>
            <a:pPr lvl="1"/>
            <a:r>
              <a:rPr lang="en-US" dirty="0" smtClean="0"/>
              <a:t>Poor child monitoring</a:t>
            </a:r>
          </a:p>
          <a:p>
            <a:pPr lvl="1"/>
            <a:r>
              <a:rPr lang="en-US" dirty="0" smtClean="0"/>
              <a:t>Attack-Counterattack -Positive Outcome</a:t>
            </a:r>
          </a:p>
          <a:p>
            <a:pPr lvl="1"/>
            <a:r>
              <a:rPr lang="en-US" dirty="0" smtClean="0"/>
              <a:t>Escalating counterattacks</a:t>
            </a:r>
          </a:p>
          <a:p>
            <a:pPr lvl="1"/>
            <a:endParaRPr lang="en-US" dirty="0" smtClean="0"/>
          </a:p>
          <a:p>
            <a:endParaRPr lang="en-US" dirty="0"/>
          </a:p>
        </p:txBody>
      </p:sp>
      <p:pic>
        <p:nvPicPr>
          <p:cNvPr id="41986" name="Picture 2" descr="http://jbmthinks.com/wp-content/uploads/2011/11/angry-parent-at-coach.jpg"/>
          <p:cNvPicPr>
            <a:picLocks noChangeAspect="1" noChangeArrowheads="1"/>
          </p:cNvPicPr>
          <p:nvPr/>
        </p:nvPicPr>
        <p:blipFill>
          <a:blip r:embed="rId3" cstate="print"/>
          <a:srcRect/>
          <a:stretch>
            <a:fillRect/>
          </a:stretch>
        </p:blipFill>
        <p:spPr bwMode="auto">
          <a:xfrm>
            <a:off x="6534892" y="5410200"/>
            <a:ext cx="2059823" cy="1371600"/>
          </a:xfrm>
          <a:prstGeom prst="rect">
            <a:avLst/>
          </a:prstGeom>
          <a:noFill/>
        </p:spPr>
      </p:pic>
    </p:spTree>
    <p:extLst>
      <p:ext uri="{BB962C8B-B14F-4D97-AF65-F5344CB8AC3E}">
        <p14:creationId xmlns:p14="http://schemas.microsoft.com/office/powerpoint/2010/main" val="4071319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algn="ctr"/>
            <a:r>
              <a:rPr lang="en-US" dirty="0" smtClean="0"/>
              <a:t>Similarities and Differences from Anger Coping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Content is more alike than different, but </a:t>
            </a:r>
            <a:r>
              <a:rPr lang="en-US" i="1" dirty="0" smtClean="0"/>
              <a:t>therapeutic</a:t>
            </a:r>
            <a:r>
              <a:rPr lang="en-US" dirty="0" smtClean="0"/>
              <a:t>  </a:t>
            </a:r>
            <a:r>
              <a:rPr lang="en-US" i="1" dirty="0" smtClean="0"/>
              <a:t>approach</a:t>
            </a:r>
            <a:r>
              <a:rPr lang="en-US" dirty="0" smtClean="0"/>
              <a:t> with adolescents is very different, of course</a:t>
            </a:r>
          </a:p>
          <a:p>
            <a:r>
              <a:rPr lang="en-US" dirty="0" smtClean="0"/>
              <a:t>Need for greater collaborative style</a:t>
            </a:r>
          </a:p>
          <a:p>
            <a:r>
              <a:rPr lang="en-US" dirty="0" smtClean="0"/>
              <a:t>Generally, less concern for behavior management issues</a:t>
            </a:r>
          </a:p>
          <a:p>
            <a:r>
              <a:rPr lang="en-US" dirty="0" smtClean="0"/>
              <a:t> Potential for increased cognitive restructuring strategies</a:t>
            </a:r>
          </a:p>
          <a:p>
            <a:r>
              <a:rPr lang="en-US" dirty="0" smtClean="0"/>
              <a:t>Stakes are typically higher</a:t>
            </a:r>
          </a:p>
          <a:p>
            <a:r>
              <a:rPr lang="en-US" dirty="0" smtClean="0"/>
              <a:t>Parental influence may be lessened</a:t>
            </a:r>
          </a:p>
          <a:p>
            <a:r>
              <a:rPr lang="en-US" dirty="0" smtClean="0"/>
              <a:t>Outside influences – AODA, delinquency, social issues – different and often greater </a:t>
            </a:r>
          </a:p>
          <a:p>
            <a:endParaRPr lang="en-US" dirty="0" smtClean="0"/>
          </a:p>
          <a:p>
            <a:endParaRPr lang="en-US" dirty="0"/>
          </a:p>
        </p:txBody>
      </p:sp>
    </p:spTree>
    <p:extLst>
      <p:ext uri="{BB962C8B-B14F-4D97-AF65-F5344CB8AC3E}">
        <p14:creationId xmlns:p14="http://schemas.microsoft.com/office/powerpoint/2010/main" val="10615893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0"/>
            <a:ext cx="8229600" cy="1371600"/>
          </a:xfrm>
          <a:solidFill>
            <a:srgbClr val="00B0F0"/>
          </a:solidFill>
        </p:spPr>
        <p:txBody>
          <a:bodyPr>
            <a:normAutofit/>
          </a:bodyPr>
          <a:lstStyle/>
          <a:p>
            <a:pPr algn="ctr" eaLnBrk="1" fontAlgn="auto" hangingPunct="1">
              <a:spcAft>
                <a:spcPts val="0"/>
              </a:spcAft>
              <a:defRPr/>
            </a:pPr>
            <a:r>
              <a:rPr lang="en-US" sz="5100" b="1" dirty="0">
                <a:solidFill>
                  <a:srgbClr val="FFC000"/>
                </a:solidFill>
              </a:rPr>
              <a:t>Think </a:t>
            </a:r>
            <a:r>
              <a:rPr lang="en-US" sz="5100" b="1" dirty="0" smtClean="0">
                <a:solidFill>
                  <a:srgbClr val="FFC000"/>
                </a:solidFill>
              </a:rPr>
              <a:t>First </a:t>
            </a:r>
            <a:r>
              <a:rPr lang="en-US" sz="5100" dirty="0" smtClean="0">
                <a:solidFill>
                  <a:srgbClr val="FFC000"/>
                </a:solidFill>
              </a:rPr>
              <a:t>Skill </a:t>
            </a:r>
            <a:r>
              <a:rPr lang="en-US" sz="5100" dirty="0">
                <a:solidFill>
                  <a:srgbClr val="FFC000"/>
                </a:solidFill>
              </a:rPr>
              <a:t>Areas</a:t>
            </a:r>
          </a:p>
        </p:txBody>
      </p:sp>
      <p:sp>
        <p:nvSpPr>
          <p:cNvPr id="12291" name="Rectangle 3"/>
          <p:cNvSpPr>
            <a:spLocks noGrp="1" noChangeArrowheads="1"/>
          </p:cNvSpPr>
          <p:nvPr>
            <p:ph type="body" sz="half" idx="1"/>
          </p:nvPr>
        </p:nvSpPr>
        <p:spPr>
          <a:xfrm>
            <a:off x="1371600" y="1981200"/>
            <a:ext cx="6781800" cy="3886200"/>
          </a:xfrm>
        </p:spPr>
        <p:txBody>
          <a:bodyPr/>
          <a:lstStyle/>
          <a:p>
            <a:pPr marL="469900" indent="-469900" eaLnBrk="1" hangingPunct="1"/>
            <a:r>
              <a:rPr lang="en-US" sz="2800" dirty="0" smtClean="0"/>
              <a:t>Anger cue recognition</a:t>
            </a:r>
          </a:p>
          <a:p>
            <a:pPr marL="469900" indent="-469900" eaLnBrk="1" hangingPunct="1"/>
            <a:r>
              <a:rPr lang="en-US" sz="2800" dirty="0" smtClean="0"/>
              <a:t>Palliative anger regulation</a:t>
            </a:r>
          </a:p>
          <a:p>
            <a:pPr marL="469900" indent="-469900" eaLnBrk="1" hangingPunct="1"/>
            <a:r>
              <a:rPr lang="en-US" sz="2800" dirty="0" smtClean="0"/>
              <a:t>Self-instruction in anger regulation</a:t>
            </a:r>
          </a:p>
          <a:p>
            <a:pPr marL="469900" indent="-469900" eaLnBrk="1" hangingPunct="1"/>
            <a:r>
              <a:rPr lang="en-US" sz="2800" dirty="0" smtClean="0"/>
              <a:t>Problem definition</a:t>
            </a:r>
          </a:p>
          <a:p>
            <a:pPr marL="469900" indent="-469900" eaLnBrk="1" hangingPunct="1"/>
            <a:r>
              <a:rPr lang="en-US" sz="2800" dirty="0" smtClean="0"/>
              <a:t>Problem response generation</a:t>
            </a:r>
          </a:p>
          <a:p>
            <a:pPr marL="469900" indent="-469900" eaLnBrk="1" hangingPunct="1"/>
            <a:r>
              <a:rPr lang="en-US" sz="2800" dirty="0" smtClean="0"/>
              <a:t>Problem response enactment</a:t>
            </a:r>
          </a:p>
          <a:p>
            <a:pPr marL="469900" indent="-469900" eaLnBrk="1" hangingPunct="1"/>
            <a:endParaRPr lang="en-US" sz="2800" dirty="0" smtClean="0"/>
          </a:p>
        </p:txBody>
      </p:sp>
      <p:pic>
        <p:nvPicPr>
          <p:cNvPr id="12292" name="Picture 4" descr="ange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4648200"/>
            <a:ext cx="2497138" cy="2011363"/>
          </a:xfrm>
        </p:spPr>
      </p:pic>
    </p:spTree>
    <p:extLst>
      <p:ext uri="{BB962C8B-B14F-4D97-AF65-F5344CB8AC3E}">
        <p14:creationId xmlns:p14="http://schemas.microsoft.com/office/powerpoint/2010/main" val="167800063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sz="5100" dirty="0" smtClean="0">
                <a:solidFill>
                  <a:srgbClr val="FFC000"/>
                </a:solidFill>
              </a:rPr>
              <a:t>Session </a:t>
            </a:r>
            <a:r>
              <a:rPr lang="en-US" sz="5100" dirty="0">
                <a:solidFill>
                  <a:srgbClr val="FFC000"/>
                </a:solidFill>
              </a:rPr>
              <a:t>Structure</a:t>
            </a:r>
          </a:p>
        </p:txBody>
      </p:sp>
      <p:sp>
        <p:nvSpPr>
          <p:cNvPr id="13315" name="Rectangle 3"/>
          <p:cNvSpPr>
            <a:spLocks noGrp="1" noChangeArrowheads="1"/>
          </p:cNvSpPr>
          <p:nvPr>
            <p:ph type="body" idx="1"/>
          </p:nvPr>
        </p:nvSpPr>
        <p:spPr/>
        <p:txBody>
          <a:bodyPr/>
          <a:lstStyle/>
          <a:p>
            <a:pPr marL="469900" indent="-469900" eaLnBrk="1" hangingPunct="1">
              <a:lnSpc>
                <a:spcPct val="90000"/>
              </a:lnSpc>
            </a:pPr>
            <a:r>
              <a:rPr lang="en-US" sz="2400" dirty="0" smtClean="0"/>
              <a:t>Reinforce attendance;</a:t>
            </a:r>
          </a:p>
          <a:p>
            <a:pPr marL="469900" indent="-469900" eaLnBrk="1" hangingPunct="1">
              <a:lnSpc>
                <a:spcPct val="90000"/>
              </a:lnSpc>
            </a:pPr>
            <a:r>
              <a:rPr lang="en-US" sz="2400" dirty="0" smtClean="0"/>
              <a:t>Assign points for classroom self-monitoring/Teacher Reports</a:t>
            </a:r>
          </a:p>
          <a:p>
            <a:pPr marL="469900" indent="-469900" eaLnBrk="1" hangingPunct="1">
              <a:lnSpc>
                <a:spcPct val="90000"/>
              </a:lnSpc>
            </a:pPr>
            <a:r>
              <a:rPr lang="en-US" sz="2400" dirty="0" smtClean="0"/>
              <a:t>Fill-out a hassle log on an event that occurred since the previous meeting;</a:t>
            </a:r>
          </a:p>
          <a:p>
            <a:pPr marL="469900" indent="-469900" eaLnBrk="1" hangingPunct="1">
              <a:lnSpc>
                <a:spcPct val="90000"/>
              </a:lnSpc>
            </a:pPr>
            <a:r>
              <a:rPr lang="en-US" sz="2400" dirty="0" smtClean="0"/>
              <a:t>Through active role-play, address one or more of the most salient hassle log issues, practicing new knowledge and skills, </a:t>
            </a:r>
          </a:p>
          <a:p>
            <a:pPr marL="469900" indent="-469900" eaLnBrk="1" hangingPunct="1">
              <a:lnSpc>
                <a:spcPct val="90000"/>
              </a:lnSpc>
            </a:pPr>
            <a:r>
              <a:rPr lang="en-US" sz="2400" dirty="0" smtClean="0"/>
              <a:t>Review knowledge and skills from previous meetings;</a:t>
            </a:r>
          </a:p>
          <a:p>
            <a:pPr marL="469900" indent="-469900" eaLnBrk="1" hangingPunct="1">
              <a:lnSpc>
                <a:spcPct val="90000"/>
              </a:lnSpc>
            </a:pPr>
            <a:r>
              <a:rPr lang="en-US" sz="2400" dirty="0" smtClean="0"/>
              <a:t>Introduce new training;</a:t>
            </a:r>
          </a:p>
          <a:p>
            <a:pPr marL="469900" indent="-469900" eaLnBrk="1" hangingPunct="1">
              <a:lnSpc>
                <a:spcPct val="90000"/>
              </a:lnSpc>
            </a:pPr>
            <a:r>
              <a:rPr lang="en-US" sz="2400" dirty="0" smtClean="0"/>
              <a:t>Assign homework or challenge tasks;</a:t>
            </a:r>
          </a:p>
          <a:p>
            <a:pPr marL="469900" indent="-469900" eaLnBrk="1" hangingPunct="1">
              <a:lnSpc>
                <a:spcPct val="90000"/>
              </a:lnSpc>
            </a:pPr>
            <a:r>
              <a:rPr lang="en-US" sz="2400" dirty="0" smtClean="0"/>
              <a:t>Close with snack reinforcer and relaxation exercise </a:t>
            </a:r>
          </a:p>
        </p:txBody>
      </p:sp>
    </p:spTree>
    <p:extLst>
      <p:ext uri="{BB962C8B-B14F-4D97-AF65-F5344CB8AC3E}">
        <p14:creationId xmlns:p14="http://schemas.microsoft.com/office/powerpoint/2010/main" val="402694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dirty="0">
                <a:solidFill>
                  <a:srgbClr val="FFC000"/>
                </a:solidFill>
              </a:rPr>
              <a:t>Module Organization - 1</a:t>
            </a:r>
          </a:p>
        </p:txBody>
      </p:sp>
      <p:sp>
        <p:nvSpPr>
          <p:cNvPr id="14339" name="Rectangle 3"/>
          <p:cNvSpPr>
            <a:spLocks noGrp="1" noChangeArrowheads="1"/>
          </p:cNvSpPr>
          <p:nvPr>
            <p:ph type="body" idx="1"/>
          </p:nvPr>
        </p:nvSpPr>
        <p:spPr/>
        <p:txBody>
          <a:bodyPr/>
          <a:lstStyle/>
          <a:p>
            <a:pPr marL="609600" indent="-609600" eaLnBrk="1" hangingPunct="1">
              <a:lnSpc>
                <a:spcPct val="80000"/>
              </a:lnSpc>
            </a:pPr>
            <a:r>
              <a:rPr lang="en-US" sz="2800" b="1" dirty="0" smtClean="0">
                <a:solidFill>
                  <a:srgbClr val="0000FF"/>
                </a:solidFill>
              </a:rPr>
              <a:t>Preparation</a:t>
            </a:r>
            <a:r>
              <a:rPr lang="en-US" sz="2800" dirty="0" smtClean="0"/>
              <a:t>  </a:t>
            </a:r>
          </a:p>
          <a:p>
            <a:pPr marL="609600" indent="-609600" eaLnBrk="1" hangingPunct="1">
              <a:lnSpc>
                <a:spcPct val="80000"/>
              </a:lnSpc>
            </a:pPr>
            <a:endParaRPr lang="en-US" sz="2800" b="1" dirty="0" smtClean="0"/>
          </a:p>
          <a:p>
            <a:pPr marL="609600" indent="-609600" eaLnBrk="1" hangingPunct="1">
              <a:lnSpc>
                <a:spcPct val="80000"/>
              </a:lnSpc>
            </a:pPr>
            <a:r>
              <a:rPr lang="en-US" sz="2800" b="1" dirty="0" smtClean="0">
                <a:solidFill>
                  <a:srgbClr val="0000FF"/>
                </a:solidFill>
              </a:rPr>
              <a:t>Outcomes</a:t>
            </a:r>
            <a:r>
              <a:rPr lang="en-US" sz="2800" b="1" dirty="0" smtClean="0"/>
              <a:t>. </a:t>
            </a:r>
            <a:r>
              <a:rPr lang="en-US" sz="2800" dirty="0" smtClean="0"/>
              <a:t> Each Module has desirable learning outcomes that may be used to guide decisions about movement through the training elements.  The </a:t>
            </a:r>
            <a:r>
              <a:rPr lang="en-US" sz="2800" b="1" dirty="0" smtClean="0">
                <a:solidFill>
                  <a:srgbClr val="0000FF"/>
                </a:solidFill>
              </a:rPr>
              <a:t>Outcomes</a:t>
            </a:r>
            <a:r>
              <a:rPr lang="en-US" sz="2800" dirty="0" smtClean="0"/>
              <a:t> are subdivided into </a:t>
            </a:r>
            <a:r>
              <a:rPr lang="en-US" sz="2800" b="1" dirty="0" smtClean="0">
                <a:solidFill>
                  <a:srgbClr val="0000FF"/>
                </a:solidFill>
              </a:rPr>
              <a:t>Knowledge</a:t>
            </a:r>
            <a:r>
              <a:rPr lang="en-US" sz="2800" dirty="0" smtClean="0"/>
              <a:t> and </a:t>
            </a:r>
            <a:r>
              <a:rPr lang="en-US" sz="2800" b="1" dirty="0" smtClean="0">
                <a:solidFill>
                  <a:srgbClr val="0000FF"/>
                </a:solidFill>
              </a:rPr>
              <a:t>Skills</a:t>
            </a:r>
            <a:r>
              <a:rPr lang="en-US" sz="2800" dirty="0" smtClean="0">
                <a:solidFill>
                  <a:srgbClr val="0000FF"/>
                </a:solidFill>
              </a:rPr>
              <a:t>.</a:t>
            </a:r>
            <a:r>
              <a:rPr lang="en-US" sz="2800" dirty="0" smtClean="0"/>
              <a:t> </a:t>
            </a:r>
          </a:p>
          <a:p>
            <a:pPr marL="609600" indent="-609600" eaLnBrk="1" hangingPunct="1">
              <a:lnSpc>
                <a:spcPct val="80000"/>
              </a:lnSpc>
            </a:pPr>
            <a:endParaRPr lang="en-US" sz="2800" dirty="0" smtClean="0"/>
          </a:p>
          <a:p>
            <a:pPr marL="609600" indent="-609600" eaLnBrk="1" hangingPunct="1">
              <a:lnSpc>
                <a:spcPct val="80000"/>
              </a:lnSpc>
            </a:pPr>
            <a:r>
              <a:rPr lang="en-US" sz="2800" b="1" dirty="0" smtClean="0">
                <a:solidFill>
                  <a:srgbClr val="0000FF"/>
                </a:solidFill>
              </a:rPr>
              <a:t>Functional Vocabulary</a:t>
            </a:r>
            <a:r>
              <a:rPr lang="en-US" sz="2800" b="1" dirty="0" smtClean="0"/>
              <a:t> </a:t>
            </a:r>
            <a:r>
              <a:rPr lang="en-US" sz="2800" dirty="0" smtClean="0"/>
              <a:t>Examples include:  </a:t>
            </a:r>
          </a:p>
          <a:p>
            <a:pPr marL="990600" lvl="1" indent="-533400" eaLnBrk="1" hangingPunct="1">
              <a:lnSpc>
                <a:spcPct val="80000"/>
              </a:lnSpc>
            </a:pPr>
            <a:r>
              <a:rPr lang="en-US" sz="2400" dirty="0" smtClean="0"/>
              <a:t>Confidentiality   Choice   Consequence  Irritated   Annoyed  Furious   Anger Cue Trigger  Intention  Hostile</a:t>
            </a:r>
          </a:p>
        </p:txBody>
      </p:sp>
    </p:spTree>
    <p:extLst>
      <p:ext uri="{BB962C8B-B14F-4D97-AF65-F5344CB8AC3E}">
        <p14:creationId xmlns:p14="http://schemas.microsoft.com/office/powerpoint/2010/main" val="37393562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dirty="0">
                <a:solidFill>
                  <a:srgbClr val="FFC000"/>
                </a:solidFill>
              </a:rPr>
              <a:t>Module Organization - 2</a:t>
            </a:r>
          </a:p>
        </p:txBody>
      </p:sp>
      <p:sp>
        <p:nvSpPr>
          <p:cNvPr id="15363" name="Rectangle 3"/>
          <p:cNvSpPr>
            <a:spLocks noGrp="1" noChangeArrowheads="1"/>
          </p:cNvSpPr>
          <p:nvPr>
            <p:ph type="body" idx="1"/>
          </p:nvPr>
        </p:nvSpPr>
        <p:spPr/>
        <p:txBody>
          <a:bodyPr/>
          <a:lstStyle/>
          <a:p>
            <a:pPr marL="609600" indent="-609600" eaLnBrk="1" hangingPunct="1">
              <a:lnSpc>
                <a:spcPct val="90000"/>
              </a:lnSpc>
            </a:pPr>
            <a:r>
              <a:rPr lang="en-US" sz="2800" b="1" dirty="0" smtClean="0">
                <a:solidFill>
                  <a:srgbClr val="0000FF"/>
                </a:solidFill>
              </a:rPr>
              <a:t>Comment</a:t>
            </a:r>
            <a:r>
              <a:rPr lang="en-US" sz="2800" dirty="0" smtClean="0"/>
              <a:t>  This section contains introductory observations about the content of the Module to come as well as any necessary </a:t>
            </a:r>
            <a:r>
              <a:rPr lang="en-US" sz="2800" u="sng" dirty="0" smtClean="0"/>
              <a:t>review of research</a:t>
            </a:r>
            <a:r>
              <a:rPr lang="en-US" sz="2800" dirty="0" smtClean="0"/>
              <a:t> relevant to the training procedures.</a:t>
            </a:r>
          </a:p>
          <a:p>
            <a:pPr marL="609600" indent="-609600" eaLnBrk="1" hangingPunct="1">
              <a:lnSpc>
                <a:spcPct val="90000"/>
              </a:lnSpc>
            </a:pPr>
            <a:endParaRPr lang="en-US" sz="2800" b="1" dirty="0" smtClean="0"/>
          </a:p>
          <a:p>
            <a:pPr marL="609600" indent="-609600" eaLnBrk="1" hangingPunct="1">
              <a:lnSpc>
                <a:spcPct val="90000"/>
              </a:lnSpc>
            </a:pPr>
            <a:r>
              <a:rPr lang="en-US" sz="2800" b="1" dirty="0" smtClean="0">
                <a:solidFill>
                  <a:srgbClr val="0000FF"/>
                </a:solidFill>
              </a:rPr>
              <a:t>Trainers’ Hints</a:t>
            </a:r>
            <a:r>
              <a:rPr lang="en-US" sz="2800" dirty="0" smtClean="0"/>
              <a:t>  This is the section that contains </a:t>
            </a:r>
            <a:r>
              <a:rPr lang="en-US" sz="2800" u="sng" dirty="0" smtClean="0"/>
              <a:t>“wheels that have already been invented”</a:t>
            </a:r>
            <a:r>
              <a:rPr lang="en-US" sz="2800" dirty="0" smtClean="0"/>
              <a:t> and is designed to provide first-time trainers with ideas and proactive strategies to assist in effectiveness and efficiency.</a:t>
            </a:r>
          </a:p>
        </p:txBody>
      </p:sp>
    </p:spTree>
    <p:extLst>
      <p:ext uri="{BB962C8B-B14F-4D97-AF65-F5344CB8AC3E}">
        <p14:creationId xmlns:p14="http://schemas.microsoft.com/office/powerpoint/2010/main" val="35944516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pPr algn="ctr" eaLnBrk="1" fontAlgn="auto" hangingPunct="1">
              <a:spcAft>
                <a:spcPts val="0"/>
              </a:spcAft>
              <a:defRPr/>
            </a:pPr>
            <a:r>
              <a:rPr lang="en-US" sz="6600" i="1" dirty="0" smtClean="0">
                <a:solidFill>
                  <a:srgbClr val="FFC000"/>
                </a:solidFill>
                <a:latin typeface="Book Antiqua" pitchFamily="18" charset="0"/>
              </a:rPr>
              <a:t>Think First </a:t>
            </a:r>
            <a:r>
              <a:rPr lang="en-US" sz="6600" dirty="0" smtClean="0">
                <a:solidFill>
                  <a:srgbClr val="FFC000"/>
                </a:solidFill>
              </a:rPr>
              <a:t>Module I</a:t>
            </a:r>
            <a:endParaRPr lang="en-US" sz="6600" dirty="0">
              <a:solidFill>
                <a:srgbClr val="FFC000"/>
              </a:solidFill>
            </a:endParaRPr>
          </a:p>
        </p:txBody>
      </p:sp>
      <p:sp>
        <p:nvSpPr>
          <p:cNvPr id="17411" name="Content Placeholder 2"/>
          <p:cNvSpPr>
            <a:spLocks noGrp="1"/>
          </p:cNvSpPr>
          <p:nvPr>
            <p:ph idx="1"/>
          </p:nvPr>
        </p:nvSpPr>
        <p:spPr/>
        <p:txBody>
          <a:bodyPr/>
          <a:lstStyle/>
          <a:p>
            <a:pPr eaLnBrk="1" hangingPunct="1"/>
            <a:r>
              <a:rPr lang="en-US" dirty="0" smtClean="0"/>
              <a:t>Introductions, Housekeeping</a:t>
            </a:r>
          </a:p>
          <a:p>
            <a:pPr eaLnBrk="1" hangingPunct="1"/>
            <a:r>
              <a:rPr lang="en-US" dirty="0" smtClean="0"/>
              <a:t>Behavioral Rules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57150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6629400" y="2971800"/>
            <a:ext cx="262890" cy="1280160"/>
          </a:xfrm>
          <a:prstGeom prst="straightConnector1">
            <a:avLst/>
          </a:prstGeom>
          <a:ln w="158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dirty="0" smtClean="0">
                <a:solidFill>
                  <a:srgbClr val="FFC000"/>
                </a:solidFill>
              </a:rPr>
              <a:t>Module 1 Overview</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Introductions and housekeeping</a:t>
            </a:r>
          </a:p>
          <a:p>
            <a:r>
              <a:rPr lang="en-US" dirty="0" smtClean="0"/>
              <a:t>Rules and confidentiality issues</a:t>
            </a:r>
          </a:p>
          <a:p>
            <a:r>
              <a:rPr lang="en-US" dirty="0" smtClean="0"/>
              <a:t>Personal Choice Behavior</a:t>
            </a:r>
          </a:p>
          <a:p>
            <a:r>
              <a:rPr lang="en-US" dirty="0" smtClean="0"/>
              <a:t>The A-B-C’s of Behavior</a:t>
            </a:r>
          </a:p>
          <a:p>
            <a:r>
              <a:rPr lang="en-US" dirty="0" smtClean="0"/>
              <a:t>Two progress assessments</a:t>
            </a:r>
          </a:p>
        </p:txBody>
      </p:sp>
      <p:pic>
        <p:nvPicPr>
          <p:cNvPr id="1026" name="Picture 2" descr="http://www.thedailysheeple.com/wp-content/uploads/2013/12/bra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600"/>
            <a:ext cx="3895668"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432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dirty="0" smtClean="0">
                <a:solidFill>
                  <a:srgbClr val="FFC000"/>
                </a:solidFill>
              </a:rPr>
              <a:t>Module 1-Trainers’ Hints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Suggested responses to resistance</a:t>
            </a:r>
          </a:p>
          <a:p>
            <a:r>
              <a:rPr lang="en-US" dirty="0" smtClean="0"/>
              <a:t>Model Rules</a:t>
            </a:r>
          </a:p>
          <a:p>
            <a:r>
              <a:rPr lang="en-US" dirty="0" smtClean="0"/>
              <a:t>Bring snacks</a:t>
            </a:r>
          </a:p>
          <a:p>
            <a:r>
              <a:rPr lang="en-US" dirty="0" smtClean="0"/>
              <a:t>Get school grant to purchase supplies</a:t>
            </a:r>
          </a:p>
          <a:p>
            <a:r>
              <a:rPr lang="en-US" dirty="0" smtClean="0"/>
              <a:t>Get prize donations from local merchants</a:t>
            </a:r>
          </a:p>
          <a:p>
            <a:pPr lvl="1"/>
            <a:r>
              <a:rPr lang="en-US" dirty="0" smtClean="0"/>
              <a:t>“Free pizza slice” from kitchen staff</a:t>
            </a:r>
          </a:p>
          <a:p>
            <a:r>
              <a:rPr lang="en-US" dirty="0" smtClean="0"/>
              <a:t>Plan a group activity for end </a:t>
            </a:r>
          </a:p>
          <a:p>
            <a:pPr lvl="1"/>
            <a:r>
              <a:rPr lang="en-US" dirty="0" smtClean="0"/>
              <a:t>Lunch out, video, pizza delivered</a:t>
            </a:r>
          </a:p>
          <a:p>
            <a:endParaRPr lang="en-US" dirty="0" smtClean="0"/>
          </a:p>
        </p:txBody>
      </p:sp>
    </p:spTree>
    <p:extLst>
      <p:ext uri="{BB962C8B-B14F-4D97-AF65-F5344CB8AC3E}">
        <p14:creationId xmlns:p14="http://schemas.microsoft.com/office/powerpoint/2010/main" val="20404781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defRPr/>
            </a:pPr>
            <a:r>
              <a:rPr lang="en-US" dirty="0">
                <a:solidFill>
                  <a:srgbClr val="FFC000"/>
                </a:solidFill>
              </a:rPr>
              <a:t>Think First Module </a:t>
            </a:r>
            <a:r>
              <a:rPr lang="en-US" dirty="0" smtClean="0">
                <a:solidFill>
                  <a:srgbClr val="FFC000"/>
                </a:solidFill>
              </a:rPr>
              <a:t>I continued</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US" dirty="0" smtClean="0"/>
              <a:t>Model Behavioral Rules</a:t>
            </a:r>
          </a:p>
          <a:p>
            <a:pPr marL="640080" lvl="1" indent="-237744" eaLnBrk="1" fontAlgn="auto" hangingPunct="1">
              <a:spcAft>
                <a:spcPts val="0"/>
              </a:spcAft>
              <a:buFont typeface="Verdana"/>
              <a:buChar char="◦"/>
              <a:defRPr/>
            </a:pPr>
            <a:r>
              <a:rPr lang="en-US" dirty="0" smtClean="0"/>
              <a:t>No physical contact between group members</a:t>
            </a:r>
          </a:p>
          <a:p>
            <a:pPr marL="640080" lvl="1" indent="-237744" eaLnBrk="1" fontAlgn="auto" hangingPunct="1">
              <a:spcAft>
                <a:spcPts val="0"/>
              </a:spcAft>
              <a:buFont typeface="Verdana"/>
              <a:buChar char="◦"/>
              <a:defRPr/>
            </a:pPr>
            <a:r>
              <a:rPr lang="en-US" dirty="0" smtClean="0"/>
              <a:t>Allow everyone to express his or her opinion without interrupting</a:t>
            </a:r>
          </a:p>
          <a:p>
            <a:pPr marL="640080" lvl="1" indent="-237744" eaLnBrk="1" fontAlgn="auto" hangingPunct="1">
              <a:spcAft>
                <a:spcPts val="0"/>
              </a:spcAft>
              <a:buFont typeface="Verdana"/>
              <a:buChar char="◦"/>
              <a:defRPr/>
            </a:pPr>
            <a:r>
              <a:rPr lang="en-US" dirty="0" smtClean="0"/>
              <a:t>What is said in here stays in here, except as explained by (Trainer)</a:t>
            </a:r>
          </a:p>
          <a:p>
            <a:pPr marL="640080" lvl="1" indent="-237744" eaLnBrk="1" fontAlgn="auto" hangingPunct="1">
              <a:spcAft>
                <a:spcPts val="0"/>
              </a:spcAft>
              <a:buFont typeface="Verdana"/>
              <a:buChar char="◦"/>
              <a:defRPr/>
            </a:pPr>
            <a:r>
              <a:rPr lang="en-US" dirty="0" smtClean="0"/>
              <a:t>No racial or sexual slurs</a:t>
            </a:r>
          </a:p>
          <a:p>
            <a:pPr marL="640080" lvl="1" indent="-237744" eaLnBrk="1" fontAlgn="auto" hangingPunct="1">
              <a:spcAft>
                <a:spcPts val="0"/>
              </a:spcAft>
              <a:buFont typeface="Verdana"/>
              <a:buChar char="◦"/>
              <a:defRPr/>
            </a:pPr>
            <a:r>
              <a:rPr lang="en-US" dirty="0" smtClean="0"/>
              <a:t>No group member put-downs, except in role-plays</a:t>
            </a:r>
          </a:p>
          <a:p>
            <a:pPr marL="640080" lvl="1" indent="-237744" eaLnBrk="1" fontAlgn="auto" hangingPunct="1">
              <a:spcAft>
                <a:spcPts val="0"/>
              </a:spcAft>
              <a:buFont typeface="Verdana"/>
              <a:buChar char="◦"/>
              <a:defRPr/>
            </a:pPr>
            <a:r>
              <a:rPr lang="en-US" dirty="0" smtClean="0"/>
              <a:t>Attend all meetings or have a valid excuse signed by an adult</a:t>
            </a:r>
          </a:p>
          <a:p>
            <a:pPr marL="365760"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10432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dirty="0">
                <a:solidFill>
                  <a:srgbClr val="FFC000"/>
                </a:solidFill>
              </a:rPr>
              <a:t>Think First Module I continued</a:t>
            </a:r>
            <a:endParaRPr lang="en-US" dirty="0"/>
          </a:p>
        </p:txBody>
      </p:sp>
      <p:sp>
        <p:nvSpPr>
          <p:cNvPr id="3" name="Content Placeholder 2"/>
          <p:cNvSpPr>
            <a:spLocks noGrp="1"/>
          </p:cNvSpPr>
          <p:nvPr>
            <p:ph idx="1"/>
          </p:nvPr>
        </p:nvSpPr>
        <p:spPr/>
        <p:txBody>
          <a:bodyPr/>
          <a:lstStyle/>
          <a:p>
            <a:r>
              <a:rPr lang="en-US" dirty="0"/>
              <a:t>Point </a:t>
            </a:r>
            <a:r>
              <a:rPr lang="en-US" dirty="0" smtClean="0"/>
              <a:t>System </a:t>
            </a:r>
            <a:endParaRPr lang="en-US" dirty="0"/>
          </a:p>
          <a:p>
            <a:r>
              <a:rPr lang="en-US" dirty="0" smtClean="0"/>
              <a:t>Confidentiality – Mandated Reporter Issues</a:t>
            </a:r>
            <a:endParaRPr lang="en-US" dirty="0"/>
          </a:p>
          <a:p>
            <a:r>
              <a:rPr lang="en-US" dirty="0"/>
              <a:t>Training Goals and </a:t>
            </a:r>
            <a:r>
              <a:rPr lang="en-US" dirty="0" smtClean="0"/>
              <a:t>Think First Agreement</a:t>
            </a:r>
            <a:endParaRPr lang="en-US" dirty="0"/>
          </a:p>
          <a:p>
            <a:r>
              <a:rPr lang="en-US" dirty="0"/>
              <a:t>Academic Self-Monitoring </a:t>
            </a:r>
          </a:p>
          <a:p>
            <a:endParaRPr lang="en-US" dirty="0"/>
          </a:p>
        </p:txBody>
      </p:sp>
    </p:spTree>
    <p:extLst>
      <p:ext uri="{BB962C8B-B14F-4D97-AF65-F5344CB8AC3E}">
        <p14:creationId xmlns:p14="http://schemas.microsoft.com/office/powerpoint/2010/main" val="2066512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6200" y="1143000"/>
            <a:ext cx="1981200" cy="5334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2897027"/>
            <a:ext cx="1828800" cy="923330"/>
          </a:xfrm>
          <a:prstGeom prst="rect">
            <a:avLst/>
          </a:prstGeom>
          <a:noFill/>
        </p:spPr>
        <p:txBody>
          <a:bodyPr wrap="square" rtlCol="0">
            <a:spAutoFit/>
          </a:bodyPr>
          <a:lstStyle/>
          <a:p>
            <a:r>
              <a:rPr lang="en-US" dirty="0" smtClean="0"/>
              <a:t>Parent makes a compliance demand</a:t>
            </a:r>
            <a:endParaRPr lang="en-US" dirty="0"/>
          </a:p>
        </p:txBody>
      </p:sp>
      <p:pic>
        <p:nvPicPr>
          <p:cNvPr id="1026" name="Picture 2" descr="http://www.acclaimimages.com/_gallery/_images_n300/angry_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775" y="3032760"/>
            <a:ext cx="1513026" cy="1554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2057400"/>
            <a:ext cx="1676400" cy="646331"/>
          </a:xfrm>
          <a:prstGeom prst="rect">
            <a:avLst/>
          </a:prstGeom>
          <a:noFill/>
        </p:spPr>
        <p:txBody>
          <a:bodyPr wrap="square" rtlCol="0">
            <a:spAutoFit/>
          </a:bodyPr>
          <a:lstStyle/>
          <a:p>
            <a:r>
              <a:rPr lang="en-US" i="1" dirty="0" smtClean="0"/>
              <a:t>“Stop hitting your sister</a:t>
            </a:r>
            <a:r>
              <a:rPr lang="en-US" dirty="0" smtClean="0"/>
              <a:t>!”</a:t>
            </a:r>
            <a:endParaRPr lang="en-US" dirty="0"/>
          </a:p>
        </p:txBody>
      </p:sp>
      <p:sp>
        <p:nvSpPr>
          <p:cNvPr id="5" name="Right Arrow 4"/>
          <p:cNvSpPr/>
          <p:nvPr/>
        </p:nvSpPr>
        <p:spPr>
          <a:xfrm>
            <a:off x="6810961" y="1463367"/>
            <a:ext cx="1600200" cy="484632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chumpysclipart.com/images/illustrations/thumbnail/2770_picture_of_an_angry_boy_having_a_tan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23143"/>
            <a:ext cx="1190625"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86200" y="2133600"/>
            <a:ext cx="1524000" cy="646331"/>
          </a:xfrm>
          <a:prstGeom prst="rect">
            <a:avLst/>
          </a:prstGeom>
          <a:noFill/>
        </p:spPr>
        <p:txBody>
          <a:bodyPr wrap="square" rtlCol="0">
            <a:spAutoFit/>
          </a:bodyPr>
          <a:lstStyle/>
          <a:p>
            <a:r>
              <a:rPr lang="en-US" i="1" dirty="0" smtClean="0"/>
              <a:t>“No! She started it!!”</a:t>
            </a:r>
            <a:endParaRPr lang="en-US" i="1" dirty="0"/>
          </a:p>
        </p:txBody>
      </p:sp>
      <p:pic>
        <p:nvPicPr>
          <p:cNvPr id="11" name="Picture 2" descr="http://www.acclaimimages.com/_gallery/_images_n300/angry_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9036"/>
            <a:ext cx="1513026" cy="1554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1665530"/>
            <a:ext cx="1624922" cy="1477328"/>
          </a:xfrm>
          <a:prstGeom prst="rect">
            <a:avLst/>
          </a:prstGeom>
          <a:noFill/>
        </p:spPr>
        <p:txBody>
          <a:bodyPr wrap="square" rtlCol="0">
            <a:spAutoFit/>
          </a:bodyPr>
          <a:lstStyle/>
          <a:p>
            <a:r>
              <a:rPr lang="en-US" i="1" dirty="0" smtClean="0"/>
              <a:t>“All right! All Right! Take it easy! Just keep the noise down, okay?"</a:t>
            </a:r>
            <a:endParaRPr lang="en-US" i="1" dirty="0"/>
          </a:p>
        </p:txBody>
      </p:sp>
      <p:sp>
        <p:nvSpPr>
          <p:cNvPr id="12" name="Right Arrow 11"/>
          <p:cNvSpPr/>
          <p:nvPr/>
        </p:nvSpPr>
        <p:spPr>
          <a:xfrm>
            <a:off x="1292379" y="914400"/>
            <a:ext cx="1374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82722" y="2779931"/>
            <a:ext cx="1270678" cy="2308324"/>
          </a:xfrm>
          <a:prstGeom prst="rect">
            <a:avLst/>
          </a:prstGeom>
          <a:noFill/>
        </p:spPr>
        <p:txBody>
          <a:bodyPr wrap="square" rtlCol="0">
            <a:spAutoFit/>
          </a:bodyPr>
          <a:lstStyle/>
          <a:p>
            <a:r>
              <a:rPr lang="en-US" dirty="0" smtClean="0"/>
              <a:t>Mother’s </a:t>
            </a:r>
            <a:r>
              <a:rPr lang="en-US" i="1" dirty="0" smtClean="0"/>
              <a:t>escape behavior </a:t>
            </a:r>
            <a:r>
              <a:rPr lang="en-US" dirty="0" smtClean="0"/>
              <a:t>is </a:t>
            </a:r>
            <a:r>
              <a:rPr lang="en-US" u="sng" dirty="0" smtClean="0"/>
              <a:t>reinforced </a:t>
            </a:r>
            <a:r>
              <a:rPr lang="en-US" dirty="0" smtClean="0"/>
              <a:t>&amp; child’s </a:t>
            </a:r>
            <a:r>
              <a:rPr lang="en-US" i="1" dirty="0" smtClean="0"/>
              <a:t>antisocial behavior </a:t>
            </a:r>
            <a:r>
              <a:rPr lang="en-US" dirty="0" smtClean="0"/>
              <a:t>is </a:t>
            </a:r>
            <a:r>
              <a:rPr lang="en-US" u="sng" dirty="0" smtClean="0"/>
              <a:t>reinforced</a:t>
            </a:r>
            <a:endParaRPr lang="en-US" u="sng" dirty="0"/>
          </a:p>
        </p:txBody>
      </p:sp>
      <p:sp>
        <p:nvSpPr>
          <p:cNvPr id="14" name="TextBox 13"/>
          <p:cNvSpPr txBox="1"/>
          <p:nvPr/>
        </p:nvSpPr>
        <p:spPr>
          <a:xfrm>
            <a:off x="838200" y="161520"/>
            <a:ext cx="7086600" cy="523220"/>
          </a:xfrm>
          <a:prstGeom prst="rect">
            <a:avLst/>
          </a:prstGeom>
          <a:noFill/>
        </p:spPr>
        <p:txBody>
          <a:bodyPr wrap="square" rtlCol="0">
            <a:spAutoFit/>
          </a:bodyPr>
          <a:lstStyle/>
          <a:p>
            <a:pPr algn="ctr"/>
            <a:r>
              <a:rPr lang="en-US" sz="2800" b="1" dirty="0" smtClean="0"/>
              <a:t>Attack – Counterattack – Positive Outcome</a:t>
            </a:r>
            <a:endParaRPr lang="en-US" sz="2800" b="1" dirty="0"/>
          </a:p>
        </p:txBody>
      </p:sp>
      <p:sp>
        <p:nvSpPr>
          <p:cNvPr id="17" name="Right Arrow 16"/>
          <p:cNvSpPr/>
          <p:nvPr/>
        </p:nvSpPr>
        <p:spPr>
          <a:xfrm>
            <a:off x="3352800" y="914400"/>
            <a:ext cx="1374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a:off x="5581057" y="87915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Left Arrow 15"/>
          <p:cNvSpPr/>
          <p:nvPr/>
        </p:nvSpPr>
        <p:spPr>
          <a:xfrm>
            <a:off x="6952991" y="562204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000625" y="6422695"/>
            <a:ext cx="1348697" cy="461665"/>
          </a:xfrm>
          <a:prstGeom prst="rect">
            <a:avLst/>
          </a:prstGeom>
          <a:noFill/>
        </p:spPr>
        <p:txBody>
          <a:bodyPr wrap="square" rtlCol="0">
            <a:spAutoFit/>
          </a:bodyPr>
          <a:lstStyle/>
          <a:p>
            <a:r>
              <a:rPr lang="en-US" sz="2400" dirty="0" smtClean="0"/>
              <a:t>Repeat.…</a:t>
            </a:r>
            <a:endParaRPr lang="en-US" sz="2400" dirty="0"/>
          </a:p>
        </p:txBody>
      </p:sp>
    </p:spTree>
    <p:extLst>
      <p:ext uri="{BB962C8B-B14F-4D97-AF65-F5344CB8AC3E}">
        <p14:creationId xmlns:p14="http://schemas.microsoft.com/office/powerpoint/2010/main" val="22972863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6278642"/>
          </a:xfrm>
          <a:prstGeom prst="rect">
            <a:avLst/>
          </a:prstGeom>
        </p:spPr>
        <p:txBody>
          <a:bodyPr wrap="square">
            <a:spAutoFit/>
          </a:bodyPr>
          <a:lstStyle/>
          <a:p>
            <a:r>
              <a:rPr lang="en-US" dirty="0" smtClean="0"/>
              <a:t>                                                            </a:t>
            </a:r>
            <a:r>
              <a:rPr lang="en-US" sz="2400" b="1" dirty="0" smtClean="0"/>
              <a:t>Academic </a:t>
            </a:r>
            <a:r>
              <a:rPr lang="en-US" sz="2400" b="1" dirty="0"/>
              <a:t>Self-Monitoring</a:t>
            </a:r>
          </a:p>
          <a:p>
            <a:endParaRPr lang="en-US" dirty="0"/>
          </a:p>
          <a:p>
            <a:r>
              <a:rPr lang="en-US" dirty="0"/>
              <a:t>Name________________________________	Week of__________ to __________</a:t>
            </a:r>
          </a:p>
          <a:p>
            <a:endParaRPr lang="en-US" dirty="0"/>
          </a:p>
          <a:p>
            <a:endParaRPr lang="en-US" dirty="0"/>
          </a:p>
          <a:p>
            <a:r>
              <a:rPr lang="en-US" dirty="0"/>
              <a:t>Class:___________________________   Check all that apply this week:</a:t>
            </a:r>
          </a:p>
          <a:p>
            <a:r>
              <a:rPr lang="en-US" dirty="0"/>
              <a:t>o	No unexcused absences</a:t>
            </a:r>
          </a:p>
          <a:p>
            <a:r>
              <a:rPr lang="en-US" dirty="0"/>
              <a:t>o	All homework turned in</a:t>
            </a:r>
          </a:p>
          <a:p>
            <a:r>
              <a:rPr lang="en-US" dirty="0"/>
              <a:t>o	Asked questions</a:t>
            </a:r>
          </a:p>
          <a:p>
            <a:r>
              <a:rPr lang="en-US" dirty="0"/>
              <a:t>o	Positive comment to teacher</a:t>
            </a:r>
          </a:p>
          <a:p>
            <a:r>
              <a:rPr lang="en-US" dirty="0"/>
              <a:t>o	_________________</a:t>
            </a:r>
          </a:p>
          <a:p>
            <a:r>
              <a:rPr lang="en-US" dirty="0"/>
              <a:t>Class:___________________________   Check all that apply this week:</a:t>
            </a:r>
          </a:p>
          <a:p>
            <a:r>
              <a:rPr lang="en-US" dirty="0"/>
              <a:t>o	No unexcused absences</a:t>
            </a:r>
          </a:p>
          <a:p>
            <a:r>
              <a:rPr lang="en-US" dirty="0"/>
              <a:t>o	All homework turned in</a:t>
            </a:r>
          </a:p>
          <a:p>
            <a:r>
              <a:rPr lang="en-US" dirty="0"/>
              <a:t>o	Asked questions</a:t>
            </a:r>
          </a:p>
          <a:p>
            <a:r>
              <a:rPr lang="en-US" dirty="0"/>
              <a:t>o	Positive comment to teacher</a:t>
            </a:r>
          </a:p>
          <a:p>
            <a:r>
              <a:rPr lang="en-US" dirty="0"/>
              <a:t>o	_________________</a:t>
            </a:r>
          </a:p>
          <a:p>
            <a:r>
              <a:rPr lang="en-US" dirty="0"/>
              <a:t>Class:___________________________   Check all that apply this week:</a:t>
            </a:r>
          </a:p>
          <a:p>
            <a:r>
              <a:rPr lang="en-US" dirty="0"/>
              <a:t>o	No unexcused absences</a:t>
            </a:r>
          </a:p>
          <a:p>
            <a:r>
              <a:rPr lang="en-US" dirty="0"/>
              <a:t>o	All homework turned in</a:t>
            </a:r>
          </a:p>
          <a:p>
            <a:r>
              <a:rPr lang="en-US" dirty="0"/>
              <a:t>o	Asked questions</a:t>
            </a:r>
          </a:p>
          <a:p>
            <a:r>
              <a:rPr lang="en-US" dirty="0"/>
              <a:t>o	Positive comment to teacher</a:t>
            </a:r>
          </a:p>
        </p:txBody>
      </p:sp>
    </p:spTree>
    <p:extLst>
      <p:ext uri="{BB962C8B-B14F-4D97-AF65-F5344CB8AC3E}">
        <p14:creationId xmlns:p14="http://schemas.microsoft.com/office/powerpoint/2010/main" val="41631720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dirty="0">
                <a:solidFill>
                  <a:srgbClr val="FFC000"/>
                </a:solidFill>
              </a:rPr>
              <a:t>Think First Module I continued</a:t>
            </a:r>
            <a:endParaRPr lang="en-US" dirty="0"/>
          </a:p>
        </p:txBody>
      </p:sp>
      <p:sp>
        <p:nvSpPr>
          <p:cNvPr id="3" name="Content Placeholder 2"/>
          <p:cNvSpPr>
            <a:spLocks noGrp="1"/>
          </p:cNvSpPr>
          <p:nvPr>
            <p:ph idx="1"/>
          </p:nvPr>
        </p:nvSpPr>
        <p:spPr>
          <a:xfrm>
            <a:off x="542925" y="1828800"/>
            <a:ext cx="8229600" cy="4625609"/>
          </a:xfrm>
        </p:spPr>
        <p:txBody>
          <a:bodyPr/>
          <a:lstStyle/>
          <a:p>
            <a:r>
              <a:rPr lang="en-US" dirty="0" smtClean="0"/>
              <a:t>Personal Choice Behavior (PCB)</a:t>
            </a:r>
          </a:p>
          <a:p>
            <a:pPr lvl="1"/>
            <a:r>
              <a:rPr lang="en-US" dirty="0" smtClean="0"/>
              <a:t>Locus of control inward</a:t>
            </a:r>
          </a:p>
          <a:p>
            <a:pPr lvl="1"/>
            <a:r>
              <a:rPr lang="en-US" dirty="0" smtClean="0"/>
              <a:t>Choice vs. Have to</a:t>
            </a: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804" t="67778" r="17667"/>
          <a:stretch/>
        </p:blipFill>
        <p:spPr bwMode="auto">
          <a:xfrm>
            <a:off x="1828800" y="4653915"/>
            <a:ext cx="5405717"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07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a:bodyPr>
          <a:lstStyle/>
          <a:p>
            <a:pPr algn="ctr">
              <a:defRPr/>
            </a:pPr>
            <a:r>
              <a:rPr lang="en-US" dirty="0">
                <a:solidFill>
                  <a:srgbClr val="FFC000"/>
                </a:solidFill>
              </a:rPr>
              <a:t>Think First Module </a:t>
            </a:r>
            <a:r>
              <a:rPr lang="en-US" dirty="0" smtClean="0">
                <a:solidFill>
                  <a:srgbClr val="FFC000"/>
                </a:solidFill>
              </a:rPr>
              <a:t>I continued</a:t>
            </a:r>
            <a:endParaRPr lang="en-US" dirty="0">
              <a:solidFill>
                <a:srgbClr val="FFC000"/>
              </a:solidFill>
            </a:endParaRPr>
          </a:p>
        </p:txBody>
      </p:sp>
      <p:sp>
        <p:nvSpPr>
          <p:cNvPr id="28675" name="Content Placeholder 2"/>
          <p:cNvSpPr>
            <a:spLocks noGrp="1"/>
          </p:cNvSpPr>
          <p:nvPr>
            <p:ph idx="1"/>
          </p:nvPr>
        </p:nvSpPr>
        <p:spPr/>
        <p:txBody>
          <a:bodyPr>
            <a:normAutofit/>
          </a:bodyPr>
          <a:lstStyle/>
          <a:p>
            <a:pPr lvl="1"/>
            <a:r>
              <a:rPr lang="en-US" dirty="0" smtClean="0"/>
              <a:t>Teach Personal Choice Behavior (P. 111)</a:t>
            </a:r>
          </a:p>
          <a:p>
            <a:pPr lvl="1"/>
            <a:r>
              <a:rPr lang="en-US" dirty="0" smtClean="0"/>
              <a:t>Ask for list of “choose to’s” and list of “have to’s”</a:t>
            </a:r>
          </a:p>
          <a:p>
            <a:pPr lvl="1"/>
            <a:r>
              <a:rPr lang="en-US" dirty="0" smtClean="0">
                <a:solidFill>
                  <a:srgbClr val="C00000"/>
                </a:solidFill>
              </a:rPr>
              <a:t>Challenge</a:t>
            </a:r>
            <a:r>
              <a:rPr lang="en-US" dirty="0" smtClean="0"/>
              <a:t> the “have to’s”</a:t>
            </a:r>
          </a:p>
          <a:p>
            <a:pPr lvl="2"/>
            <a:r>
              <a:rPr lang="en-US" dirty="0" smtClean="0"/>
              <a:t>Is it POSSIBLE to NOT do this?</a:t>
            </a:r>
          </a:p>
          <a:p>
            <a:pPr lvl="2"/>
            <a:r>
              <a:rPr lang="en-US" dirty="0" smtClean="0"/>
              <a:t>I don’t care if it is smart, is it POSSIBLE?</a:t>
            </a:r>
          </a:p>
          <a:p>
            <a:pPr lvl="2"/>
            <a:r>
              <a:rPr lang="en-US" dirty="0" smtClean="0"/>
              <a:t>If it is possible, it is probably a CHOICE</a:t>
            </a:r>
          </a:p>
          <a:p>
            <a:pPr lvl="2"/>
            <a:r>
              <a:rPr lang="en-US" dirty="0" smtClean="0"/>
              <a:t>Dying is NOT a choice, but </a:t>
            </a:r>
            <a:r>
              <a:rPr lang="en-US" u="sng" dirty="0" smtClean="0"/>
              <a:t>how</a:t>
            </a:r>
            <a:r>
              <a:rPr lang="en-US" dirty="0" smtClean="0"/>
              <a:t> or </a:t>
            </a:r>
            <a:r>
              <a:rPr lang="en-US" u="sng" dirty="0" smtClean="0"/>
              <a:t>when</a:t>
            </a:r>
            <a:r>
              <a:rPr lang="en-US" dirty="0" smtClean="0"/>
              <a:t> CAN be</a:t>
            </a:r>
          </a:p>
          <a:p>
            <a:pPr lvl="2"/>
            <a:r>
              <a:rPr lang="en-US" dirty="0" smtClean="0"/>
              <a:t>If you are </a:t>
            </a:r>
            <a:r>
              <a:rPr lang="en-US" u="sng" dirty="0" smtClean="0"/>
              <a:t>locked in </a:t>
            </a:r>
            <a:r>
              <a:rPr lang="en-US" dirty="0" smtClean="0"/>
              <a:t>or </a:t>
            </a:r>
            <a:r>
              <a:rPr lang="en-US" u="sng" dirty="0" smtClean="0"/>
              <a:t>chained to</a:t>
            </a:r>
            <a:r>
              <a:rPr lang="en-US" dirty="0" smtClean="0"/>
              <a:t>, you HAVE to stay there. Otherwise…</a:t>
            </a:r>
          </a:p>
          <a:p>
            <a:pPr eaLnBrk="1" hangingPunct="1"/>
            <a:endParaRPr lang="en-US" dirty="0" smtClean="0"/>
          </a:p>
        </p:txBody>
      </p:sp>
    </p:spTree>
    <p:extLst>
      <p:ext uri="{BB962C8B-B14F-4D97-AF65-F5344CB8AC3E}">
        <p14:creationId xmlns:p14="http://schemas.microsoft.com/office/powerpoint/2010/main" val="175213324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a:bodyPr>
          <a:lstStyle/>
          <a:p>
            <a:pPr algn="ctr"/>
            <a:r>
              <a:rPr lang="en-US" dirty="0" smtClean="0">
                <a:solidFill>
                  <a:srgbClr val="FFC000"/>
                </a:solidFill>
              </a:rPr>
              <a:t>Personal Choice Behaviors</a:t>
            </a:r>
            <a:endParaRPr lang="en-US" dirty="0">
              <a:solidFill>
                <a:srgbClr val="FFC000"/>
              </a:solidFill>
            </a:endParaRPr>
          </a:p>
        </p:txBody>
      </p:sp>
      <p:sp>
        <p:nvSpPr>
          <p:cNvPr id="3" name="Content Placeholder 2"/>
          <p:cNvSpPr>
            <a:spLocks noGrp="1"/>
          </p:cNvSpPr>
          <p:nvPr>
            <p:ph sz="half" idx="1"/>
          </p:nvPr>
        </p:nvSpPr>
        <p:spPr/>
        <p:txBody>
          <a:bodyPr/>
          <a:lstStyle/>
          <a:p>
            <a:pPr marL="118872" indent="0">
              <a:buNone/>
            </a:pPr>
            <a:r>
              <a:rPr lang="en-US" b="1" dirty="0" smtClean="0">
                <a:solidFill>
                  <a:srgbClr val="C00000"/>
                </a:solidFill>
              </a:rPr>
              <a:t>	Have to?</a:t>
            </a:r>
          </a:p>
          <a:p>
            <a:r>
              <a:rPr lang="en-US" dirty="0" smtClean="0"/>
              <a:t>Attend school</a:t>
            </a:r>
          </a:p>
          <a:p>
            <a:r>
              <a:rPr lang="en-US" dirty="0" smtClean="0"/>
              <a:t>Do homework</a:t>
            </a:r>
          </a:p>
          <a:p>
            <a:r>
              <a:rPr lang="en-US" dirty="0" smtClean="0"/>
              <a:t>Obey parents</a:t>
            </a:r>
          </a:p>
          <a:p>
            <a:r>
              <a:rPr lang="en-US" dirty="0" smtClean="0"/>
              <a:t>Obey teachers</a:t>
            </a:r>
          </a:p>
          <a:p>
            <a:r>
              <a:rPr lang="en-US" dirty="0" smtClean="0"/>
              <a:t>Obey cops</a:t>
            </a:r>
          </a:p>
          <a:p>
            <a:r>
              <a:rPr lang="en-US" dirty="0" smtClean="0"/>
              <a:t>Obey laws</a:t>
            </a:r>
          </a:p>
          <a:p>
            <a:r>
              <a:rPr lang="en-US" dirty="0" smtClean="0"/>
              <a:t>Get back when </a:t>
            </a:r>
            <a:r>
              <a:rPr lang="en-US" dirty="0" err="1" smtClean="0"/>
              <a:t>diss’d</a:t>
            </a:r>
            <a:endParaRPr lang="en-US" dirty="0" smtClean="0"/>
          </a:p>
          <a:p>
            <a:r>
              <a:rPr lang="en-US" dirty="0" smtClean="0"/>
              <a:t>Defend family honor</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419600" y="1773936"/>
            <a:ext cx="4572000" cy="4623816"/>
          </a:xfrm>
        </p:spPr>
        <p:txBody>
          <a:bodyPr/>
          <a:lstStyle/>
          <a:p>
            <a:pPr marL="118872" indent="0">
              <a:buNone/>
            </a:pPr>
            <a:r>
              <a:rPr lang="en-US" b="1" dirty="0" smtClean="0">
                <a:solidFill>
                  <a:srgbClr val="C00000"/>
                </a:solidFill>
              </a:rPr>
              <a:t>	Choose to?</a:t>
            </a:r>
          </a:p>
          <a:p>
            <a:r>
              <a:rPr lang="en-US" dirty="0" smtClean="0"/>
              <a:t>Skip school</a:t>
            </a:r>
          </a:p>
          <a:p>
            <a:r>
              <a:rPr lang="en-US" dirty="0" smtClean="0"/>
              <a:t>Not do homework</a:t>
            </a:r>
          </a:p>
          <a:p>
            <a:r>
              <a:rPr lang="en-US" dirty="0" smtClean="0"/>
              <a:t>Hang with friends</a:t>
            </a:r>
          </a:p>
          <a:p>
            <a:r>
              <a:rPr lang="en-US" dirty="0" smtClean="0"/>
              <a:t>Drink/Use drugs</a:t>
            </a:r>
          </a:p>
          <a:p>
            <a:r>
              <a:rPr lang="en-US" dirty="0" smtClean="0"/>
              <a:t>Buy $$$ stuff</a:t>
            </a:r>
          </a:p>
          <a:p>
            <a:r>
              <a:rPr lang="en-US" dirty="0" smtClean="0"/>
              <a:t>Use social media</a:t>
            </a:r>
          </a:p>
          <a:p>
            <a:r>
              <a:rPr lang="en-US" dirty="0" smtClean="0"/>
              <a:t>See girlfriend/boyfriend</a:t>
            </a:r>
          </a:p>
          <a:p>
            <a:r>
              <a:rPr lang="en-US" dirty="0" smtClean="0"/>
              <a:t>Break the law</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871838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fontScale="90000"/>
          </a:bodyPr>
          <a:lstStyle/>
          <a:p>
            <a:pPr algn="ctr">
              <a:defRPr/>
            </a:pPr>
            <a:r>
              <a:rPr lang="en-US" dirty="0">
                <a:solidFill>
                  <a:srgbClr val="FFC000"/>
                </a:solidFill>
              </a:rPr>
              <a:t>Think First Module </a:t>
            </a:r>
            <a:r>
              <a:rPr lang="en-US" dirty="0" smtClean="0">
                <a:solidFill>
                  <a:srgbClr val="FFC000"/>
                </a:solidFill>
              </a:rPr>
              <a:t>I </a:t>
            </a:r>
            <a:r>
              <a:rPr lang="en-US" dirty="0">
                <a:solidFill>
                  <a:srgbClr val="FFC000"/>
                </a:solidFill>
              </a:rPr>
              <a:t/>
            </a:r>
            <a:br>
              <a:rPr lang="en-US" dirty="0">
                <a:solidFill>
                  <a:srgbClr val="FFC000"/>
                </a:solidFill>
              </a:rPr>
            </a:br>
            <a:r>
              <a:rPr lang="en-US" dirty="0" smtClean="0">
                <a:solidFill>
                  <a:srgbClr val="FFC000"/>
                </a:solidFill>
              </a:rPr>
              <a:t>Consequences</a:t>
            </a:r>
            <a:endParaRPr lang="en-US" dirty="0">
              <a:solidFill>
                <a:srgbClr val="FFC000"/>
              </a:solidFill>
            </a:endParaRPr>
          </a:p>
        </p:txBody>
      </p:sp>
      <p:sp>
        <p:nvSpPr>
          <p:cNvPr id="28675" name="Content Placeholder 2"/>
          <p:cNvSpPr>
            <a:spLocks noGrp="1"/>
          </p:cNvSpPr>
          <p:nvPr>
            <p:ph idx="1"/>
          </p:nvPr>
        </p:nvSpPr>
        <p:spPr/>
        <p:txBody>
          <a:bodyPr>
            <a:normAutofit lnSpcReduction="10000"/>
          </a:bodyPr>
          <a:lstStyle/>
          <a:p>
            <a:pPr eaLnBrk="1" hangingPunct="1"/>
            <a:r>
              <a:rPr lang="en-US" dirty="0" smtClean="0"/>
              <a:t>A </a:t>
            </a:r>
            <a:r>
              <a:rPr lang="en-US" i="1" dirty="0" smtClean="0"/>
              <a:t>consequence</a:t>
            </a:r>
            <a:r>
              <a:rPr lang="en-US" dirty="0" smtClean="0"/>
              <a:t> is what happens after a choice behavior</a:t>
            </a:r>
          </a:p>
          <a:p>
            <a:pPr lvl="1"/>
            <a:r>
              <a:rPr lang="en-US" dirty="0" smtClean="0"/>
              <a:t>To the chooser </a:t>
            </a:r>
            <a:r>
              <a:rPr lang="en-US" u="sng" dirty="0" smtClean="0"/>
              <a:t>and</a:t>
            </a:r>
            <a:r>
              <a:rPr lang="en-US" dirty="0" smtClean="0"/>
              <a:t> to others	</a:t>
            </a:r>
          </a:p>
          <a:p>
            <a:pPr eaLnBrk="1" hangingPunct="1"/>
            <a:r>
              <a:rPr lang="en-US" dirty="0" smtClean="0"/>
              <a:t>Consequences can be good or bad for someone, and most are fairly predictable</a:t>
            </a:r>
          </a:p>
          <a:p>
            <a:pPr lvl="1"/>
            <a:r>
              <a:rPr lang="en-US" dirty="0" smtClean="0"/>
              <a:t>People choose behaviors based upon their </a:t>
            </a:r>
            <a:r>
              <a:rPr lang="en-US" u="sng" dirty="0" smtClean="0"/>
              <a:t>prediction</a:t>
            </a:r>
            <a:r>
              <a:rPr lang="en-US" dirty="0" smtClean="0"/>
              <a:t> of consequences (It will be fun, satisfying, enriching, etc.)</a:t>
            </a:r>
          </a:p>
          <a:p>
            <a:pPr lvl="1"/>
            <a:r>
              <a:rPr lang="en-US" i="1" dirty="0" smtClean="0">
                <a:solidFill>
                  <a:srgbClr val="C00000"/>
                </a:solidFill>
              </a:rPr>
              <a:t>Think First </a:t>
            </a:r>
            <a:r>
              <a:rPr lang="en-US" dirty="0" smtClean="0">
                <a:solidFill>
                  <a:srgbClr val="C00000"/>
                </a:solidFill>
              </a:rPr>
              <a:t>tries to help students learn to make good choices, thus gain good consequences</a:t>
            </a:r>
          </a:p>
          <a:p>
            <a:pPr lvl="1"/>
            <a:endParaRPr lang="en-US" dirty="0" smtClean="0"/>
          </a:p>
          <a:p>
            <a:pPr eaLnBrk="1" hangingPunct="1"/>
            <a:endParaRPr lang="en-US" dirty="0" smtClean="0"/>
          </a:p>
        </p:txBody>
      </p:sp>
    </p:spTree>
    <p:extLst>
      <p:ext uri="{BB962C8B-B14F-4D97-AF65-F5344CB8AC3E}">
        <p14:creationId xmlns:p14="http://schemas.microsoft.com/office/powerpoint/2010/main" val="5472865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defRPr/>
            </a:pPr>
            <a:r>
              <a:rPr lang="en-US" dirty="0">
                <a:solidFill>
                  <a:srgbClr val="FFC000"/>
                </a:solidFill>
              </a:rPr>
              <a:t>Think First Module </a:t>
            </a:r>
            <a:r>
              <a:rPr lang="en-US" dirty="0" smtClean="0">
                <a:solidFill>
                  <a:srgbClr val="FFC000"/>
                </a:solidFill>
              </a:rPr>
              <a:t>I continued</a:t>
            </a:r>
            <a:endParaRPr lang="en-US" dirty="0">
              <a:solidFill>
                <a:srgbClr val="FFC000"/>
              </a:solidFill>
            </a:endParaRPr>
          </a:p>
        </p:txBody>
      </p:sp>
      <p:sp>
        <p:nvSpPr>
          <p:cNvPr id="28675" name="Content Placeholder 2"/>
          <p:cNvSpPr>
            <a:spLocks noGrp="1"/>
          </p:cNvSpPr>
          <p:nvPr>
            <p:ph idx="1"/>
          </p:nvPr>
        </p:nvSpPr>
        <p:spPr/>
        <p:txBody>
          <a:bodyPr>
            <a:normAutofit lnSpcReduction="10000"/>
          </a:bodyPr>
          <a:lstStyle/>
          <a:p>
            <a:pPr eaLnBrk="1" hangingPunct="1"/>
            <a:r>
              <a:rPr lang="en-US" b="1" dirty="0" smtClean="0">
                <a:solidFill>
                  <a:srgbClr val="C00000"/>
                </a:solidFill>
              </a:rPr>
              <a:t>A – B – C Method</a:t>
            </a:r>
            <a:endParaRPr lang="en-US" b="1" dirty="0" smtClean="0"/>
          </a:p>
          <a:p>
            <a:pPr lvl="1"/>
            <a:r>
              <a:rPr lang="en-US" b="1" dirty="0" smtClean="0"/>
              <a:t>A</a:t>
            </a:r>
            <a:r>
              <a:rPr lang="en-US" dirty="0" smtClean="0"/>
              <a:t> - what triggered the problem?  Led up to it</a:t>
            </a:r>
          </a:p>
          <a:p>
            <a:pPr lvl="1" eaLnBrk="1" hangingPunct="1"/>
            <a:r>
              <a:rPr lang="en-US" b="1" dirty="0" smtClean="0"/>
              <a:t>B </a:t>
            </a:r>
            <a:r>
              <a:rPr lang="en-US" dirty="0" smtClean="0"/>
              <a:t>- what did you do?  Response to "A“</a:t>
            </a:r>
          </a:p>
          <a:p>
            <a:pPr lvl="1" eaLnBrk="1" hangingPunct="1"/>
            <a:r>
              <a:rPr lang="en-US" b="1" dirty="0" smtClean="0"/>
              <a:t>C </a:t>
            </a:r>
            <a:r>
              <a:rPr lang="en-US" dirty="0" smtClean="0"/>
              <a:t>- what were the consequences for everyone?</a:t>
            </a:r>
          </a:p>
          <a:p>
            <a:pPr marL="457200" lvl="1" indent="0" eaLnBrk="1" hangingPunct="1">
              <a:buNone/>
            </a:pPr>
            <a:endParaRPr lang="en-US" dirty="0" smtClean="0"/>
          </a:p>
          <a:p>
            <a:pPr marL="457200" lvl="1" indent="0" eaLnBrk="1" hangingPunct="1">
              <a:buNone/>
            </a:pPr>
            <a:r>
              <a:rPr lang="en-US" u="sng" dirty="0" smtClean="0"/>
              <a:t>Trainer Example:</a:t>
            </a:r>
          </a:p>
          <a:p>
            <a:r>
              <a:rPr lang="en-US" b="1" dirty="0" smtClean="0"/>
              <a:t>A</a:t>
            </a:r>
            <a:r>
              <a:rPr lang="en-US" dirty="0" smtClean="0"/>
              <a:t> </a:t>
            </a:r>
            <a:r>
              <a:rPr lang="en-US" dirty="0"/>
              <a:t>–On my way to school, slow driver</a:t>
            </a:r>
          </a:p>
          <a:p>
            <a:r>
              <a:rPr lang="en-US" b="1" dirty="0"/>
              <a:t>B </a:t>
            </a:r>
            <a:r>
              <a:rPr lang="en-US" dirty="0"/>
              <a:t>– Got angry, sped around him</a:t>
            </a:r>
          </a:p>
          <a:p>
            <a:r>
              <a:rPr lang="en-US" b="1" dirty="0"/>
              <a:t>C </a:t>
            </a:r>
            <a:r>
              <a:rPr lang="en-US" dirty="0"/>
              <a:t>– Got a ticket</a:t>
            </a:r>
          </a:p>
          <a:p>
            <a:pPr eaLnBrk="1" hangingPunct="1"/>
            <a:endParaRPr lang="en-US" dirty="0" smtClean="0"/>
          </a:p>
        </p:txBody>
      </p:sp>
    </p:spTree>
    <p:extLst>
      <p:ext uri="{BB962C8B-B14F-4D97-AF65-F5344CB8AC3E}">
        <p14:creationId xmlns:p14="http://schemas.microsoft.com/office/powerpoint/2010/main" val="407592920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a:bodyPr>
          <a:lstStyle/>
          <a:p>
            <a:pPr algn="ctr">
              <a:defRPr/>
            </a:pPr>
            <a:r>
              <a:rPr lang="en-US" dirty="0">
                <a:solidFill>
                  <a:srgbClr val="FFC000"/>
                </a:solidFill>
              </a:rPr>
              <a:t>Think First Module </a:t>
            </a:r>
            <a:r>
              <a:rPr lang="en-US" dirty="0" smtClean="0">
                <a:solidFill>
                  <a:srgbClr val="FFC000"/>
                </a:solidFill>
              </a:rPr>
              <a:t>I concludes</a:t>
            </a:r>
            <a:endParaRPr lang="en-US" dirty="0">
              <a:solidFill>
                <a:srgbClr val="FFC000"/>
              </a:solidFill>
            </a:endParaRPr>
          </a:p>
        </p:txBody>
      </p:sp>
      <p:sp>
        <p:nvSpPr>
          <p:cNvPr id="31747" name="Content Placeholder 2"/>
          <p:cNvSpPr>
            <a:spLocks noGrp="1"/>
          </p:cNvSpPr>
          <p:nvPr>
            <p:ph idx="1"/>
          </p:nvPr>
        </p:nvSpPr>
        <p:spPr/>
        <p:txBody>
          <a:bodyPr/>
          <a:lstStyle/>
          <a:p>
            <a:pPr eaLnBrk="1" hangingPunct="1"/>
            <a:r>
              <a:rPr lang="en-US" i="1" dirty="0" smtClean="0">
                <a:solidFill>
                  <a:srgbClr val="C00000"/>
                </a:solidFill>
              </a:rPr>
              <a:t>Comprehension Check Decision Point – See Manual, p. 114</a:t>
            </a:r>
          </a:p>
          <a:p>
            <a:pPr eaLnBrk="1" hangingPunct="1"/>
            <a:r>
              <a:rPr lang="en-US" i="1" dirty="0" smtClean="0"/>
              <a:t>Questions and Concerns?</a:t>
            </a:r>
          </a:p>
          <a:p>
            <a:pPr eaLnBrk="1" hangingPunct="1"/>
            <a:endParaRPr lang="en-US" i="1" dirty="0" smtClean="0"/>
          </a:p>
          <a:p>
            <a:pPr eaLnBrk="1" hangingPunct="1">
              <a:buFont typeface="Wingdings 2" pitchFamily="18" charset="2"/>
              <a:buNone/>
            </a:pPr>
            <a:r>
              <a:rPr lang="en-US" i="1" dirty="0" smtClean="0"/>
              <a:t>		</a:t>
            </a: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05200"/>
            <a:ext cx="3905255"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57843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rmAutofit fontScale="90000"/>
          </a:bodyPr>
          <a:lstStyle/>
          <a:p>
            <a:pPr algn="ctr">
              <a:defRPr/>
            </a:pPr>
            <a:r>
              <a:rPr lang="en-US" sz="4000" dirty="0">
                <a:solidFill>
                  <a:srgbClr val="FFC000"/>
                </a:solidFill>
              </a:rPr>
              <a:t>Think First </a:t>
            </a:r>
            <a:r>
              <a:rPr lang="en-US" sz="4000" u="sng" dirty="0">
                <a:solidFill>
                  <a:srgbClr val="FFC000"/>
                </a:solidFill>
              </a:rPr>
              <a:t>Module </a:t>
            </a:r>
            <a:r>
              <a:rPr lang="en-US" sz="4000" u="sng" dirty="0" smtClean="0">
                <a:solidFill>
                  <a:srgbClr val="FFC000"/>
                </a:solidFill>
              </a:rPr>
              <a:t>II</a:t>
            </a:r>
            <a:br>
              <a:rPr lang="en-US" sz="4000" u="sng" dirty="0" smtClean="0">
                <a:solidFill>
                  <a:srgbClr val="FFC000"/>
                </a:solidFill>
              </a:rPr>
            </a:br>
            <a:r>
              <a:rPr lang="en-US" sz="4000" dirty="0" smtClean="0">
                <a:solidFill>
                  <a:srgbClr val="FFC000"/>
                </a:solidFill>
              </a:rPr>
              <a:t>Overview</a:t>
            </a:r>
            <a:endParaRPr lang="en-US" sz="4000" dirty="0">
              <a:solidFill>
                <a:srgbClr val="FFC000"/>
              </a:solidFill>
            </a:endParaRPr>
          </a:p>
        </p:txBody>
      </p:sp>
      <p:sp>
        <p:nvSpPr>
          <p:cNvPr id="32771" name="Content Placeholder 2"/>
          <p:cNvSpPr>
            <a:spLocks noGrp="1"/>
          </p:cNvSpPr>
          <p:nvPr>
            <p:ph idx="1"/>
          </p:nvPr>
        </p:nvSpPr>
        <p:spPr/>
        <p:txBody>
          <a:bodyPr/>
          <a:lstStyle/>
          <a:p>
            <a:pPr eaLnBrk="1" hangingPunct="1"/>
            <a:r>
              <a:rPr lang="en-US" dirty="0" smtClean="0"/>
              <a:t>Learn Hassle Log</a:t>
            </a:r>
          </a:p>
          <a:p>
            <a:pPr eaLnBrk="1" hangingPunct="1"/>
            <a:r>
              <a:rPr lang="en-US" dirty="0" smtClean="0"/>
              <a:t>Provide definition of anger</a:t>
            </a:r>
          </a:p>
          <a:p>
            <a:pPr eaLnBrk="1" hangingPunct="1"/>
            <a:r>
              <a:rPr lang="en-US" dirty="0" smtClean="0"/>
              <a:t>Understand dimensional anger vocabulary</a:t>
            </a:r>
          </a:p>
          <a:p>
            <a:pPr eaLnBrk="1" hangingPunct="1"/>
            <a:r>
              <a:rPr lang="en-US" dirty="0" smtClean="0"/>
              <a:t>Understand physiological anger cues</a:t>
            </a:r>
          </a:p>
          <a:p>
            <a:pPr eaLnBrk="1" hangingPunct="1"/>
            <a:r>
              <a:rPr lang="en-US" dirty="0" smtClean="0"/>
              <a:t>Learn palliative anger reducers</a:t>
            </a:r>
          </a:p>
          <a:p>
            <a:pPr marL="118872" indent="0" eaLnBrk="1" hangingPunct="1">
              <a:buNone/>
            </a:pPr>
            <a:endParaRPr lang="en-US" dirty="0" smtClean="0"/>
          </a:p>
        </p:txBody>
      </p:sp>
      <p:pic>
        <p:nvPicPr>
          <p:cNvPr id="2050" name="Picture 2" descr="http://www.proseandhistory.com/wp-content/uploads/2013/05/anger-enj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606" y="4389120"/>
            <a:ext cx="3175406"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899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dirty="0" smtClean="0">
                <a:solidFill>
                  <a:srgbClr val="FFC000"/>
                </a:solidFill>
              </a:rPr>
              <a:t>Module 2-Trainers’ Hints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Be sure to review and make connections</a:t>
            </a:r>
          </a:p>
          <a:p>
            <a:r>
              <a:rPr lang="en-US" dirty="0" smtClean="0"/>
              <a:t>Role-plays should be realistic, serious, and always non-aggressive, reflecting new training</a:t>
            </a:r>
          </a:p>
          <a:p>
            <a:r>
              <a:rPr lang="en-US" dirty="0" smtClean="0"/>
              <a:t>Dimensional anger terminology can help with anger regulation</a:t>
            </a:r>
          </a:p>
          <a:p>
            <a:r>
              <a:rPr lang="en-US" dirty="0" smtClean="0"/>
              <a:t>“Anger thermometers” can be useful</a:t>
            </a:r>
          </a:p>
          <a:p>
            <a:r>
              <a:rPr lang="en-US" dirty="0" smtClean="0"/>
              <a:t>Debunk “Just ignore them”</a:t>
            </a:r>
          </a:p>
          <a:p>
            <a:r>
              <a:rPr lang="en-US" dirty="0" smtClean="0"/>
              <a:t>Boys and feeling state recognition</a:t>
            </a:r>
          </a:p>
        </p:txBody>
      </p:sp>
    </p:spTree>
    <p:extLst>
      <p:ext uri="{BB962C8B-B14F-4D97-AF65-F5344CB8AC3E}">
        <p14:creationId xmlns:p14="http://schemas.microsoft.com/office/powerpoint/2010/main" val="309263806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Autofit/>
          </a:bodyPr>
          <a:lstStyle/>
          <a:p>
            <a:pPr algn="ctr">
              <a:defRPr/>
            </a:pPr>
            <a:r>
              <a:rPr lang="en-US" sz="4400" dirty="0" smtClean="0">
                <a:solidFill>
                  <a:srgbClr val="FFC000"/>
                </a:solidFill>
              </a:rPr>
              <a:t/>
            </a:r>
            <a:br>
              <a:rPr lang="en-US" sz="4400" dirty="0" smtClean="0">
                <a:solidFill>
                  <a:srgbClr val="FFC000"/>
                </a:solidFill>
              </a:rPr>
            </a:br>
            <a:r>
              <a:rPr lang="en-US" sz="4400" dirty="0" smtClean="0">
                <a:solidFill>
                  <a:srgbClr val="FFC000"/>
                </a:solidFill>
              </a:rPr>
              <a:t>Think First Module II</a:t>
            </a:r>
            <a:br>
              <a:rPr lang="en-US" sz="4400" dirty="0" smtClean="0">
                <a:solidFill>
                  <a:srgbClr val="FFC000"/>
                </a:solidFill>
              </a:rPr>
            </a:br>
            <a:endParaRPr lang="en-US" sz="4400" dirty="0">
              <a:solidFill>
                <a:srgbClr val="FFC000"/>
              </a:solidFill>
            </a:endParaRPr>
          </a:p>
        </p:txBody>
      </p:sp>
      <p:sp>
        <p:nvSpPr>
          <p:cNvPr id="32771" name="Content Placeholder 2"/>
          <p:cNvSpPr>
            <a:spLocks noGrp="1"/>
          </p:cNvSpPr>
          <p:nvPr>
            <p:ph idx="1"/>
          </p:nvPr>
        </p:nvSpPr>
        <p:spPr/>
        <p:txBody>
          <a:bodyPr>
            <a:normAutofit/>
          </a:bodyPr>
          <a:lstStyle/>
          <a:p>
            <a:pPr eaLnBrk="1" hangingPunct="1"/>
            <a:r>
              <a:rPr lang="en-US" dirty="0" smtClean="0"/>
              <a:t>Explain Hassle Log (Handouts p.186)</a:t>
            </a:r>
          </a:p>
          <a:p>
            <a:pPr lvl="1"/>
            <a:r>
              <a:rPr lang="en-US" dirty="0" smtClean="0"/>
              <a:t>Alter and adapt it to your situation</a:t>
            </a:r>
          </a:p>
          <a:p>
            <a:pPr lvl="1"/>
            <a:r>
              <a:rPr lang="en-US" dirty="0" smtClean="0"/>
              <a:t>Self-Monitoring, memory aid, and role play guide</a:t>
            </a:r>
          </a:p>
          <a:p>
            <a:pPr lvl="1"/>
            <a:r>
              <a:rPr lang="en-US" dirty="0" smtClean="0"/>
              <a:t>Have them fill one out now and discuss</a:t>
            </a:r>
          </a:p>
          <a:p>
            <a:pPr lvl="1"/>
            <a:r>
              <a:rPr lang="en-US" dirty="0" smtClean="0"/>
              <a:t>Afterward, beginning of every group meeting</a:t>
            </a:r>
          </a:p>
          <a:p>
            <a:pPr lvl="1"/>
            <a:r>
              <a:rPr lang="en-US" dirty="0" smtClean="0"/>
              <a:t>Provide dean or administrator with a stack</a:t>
            </a:r>
          </a:p>
          <a:p>
            <a:pPr marL="118872" indent="0" eaLnBrk="1" hangingPunct="1">
              <a:buNone/>
            </a:pPr>
            <a:endParaRPr lang="en-US" dirty="0" smtClean="0"/>
          </a:p>
        </p:txBody>
      </p:sp>
    </p:spTree>
    <p:extLst>
      <p:ext uri="{BB962C8B-B14F-4D97-AF65-F5344CB8AC3E}">
        <p14:creationId xmlns:p14="http://schemas.microsoft.com/office/powerpoint/2010/main" val="797449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Path Continues…</a:t>
            </a:r>
            <a:endParaRPr lang="en-US" dirty="0"/>
          </a:p>
        </p:txBody>
      </p:sp>
      <p:sp>
        <p:nvSpPr>
          <p:cNvPr id="19459" name="Content Placeholder 2"/>
          <p:cNvSpPr>
            <a:spLocks noGrp="1"/>
          </p:cNvSpPr>
          <p:nvPr>
            <p:ph idx="1"/>
          </p:nvPr>
        </p:nvSpPr>
        <p:spPr/>
        <p:txBody>
          <a:bodyPr>
            <a:normAutofit/>
          </a:bodyPr>
          <a:lstStyle/>
          <a:p>
            <a:pPr eaLnBrk="1" hangingPunct="1"/>
            <a:r>
              <a:rPr lang="en-US" dirty="0" smtClean="0"/>
              <a:t>Poor readiness and peer rejection in school</a:t>
            </a:r>
          </a:p>
          <a:p>
            <a:r>
              <a:rPr lang="en-US" dirty="0"/>
              <a:t>Co-morbid ADHD, ODD, SLD, trauma</a:t>
            </a:r>
          </a:p>
          <a:p>
            <a:pPr eaLnBrk="1" hangingPunct="1"/>
            <a:r>
              <a:rPr lang="en-US" dirty="0" smtClean="0"/>
              <a:t>Academic difficulties, retention, and/or special </a:t>
            </a:r>
            <a:r>
              <a:rPr lang="en-US" dirty="0" smtClean="0"/>
              <a:t>education</a:t>
            </a:r>
          </a:p>
          <a:p>
            <a:pPr eaLnBrk="1" hangingPunct="1"/>
            <a:r>
              <a:rPr lang="en-US" dirty="0" smtClean="0"/>
              <a:t>Poor or missing interventions</a:t>
            </a:r>
            <a:endParaRPr lang="en-US" dirty="0" smtClean="0"/>
          </a:p>
          <a:p>
            <a:pPr eaLnBrk="1" hangingPunct="1"/>
            <a:r>
              <a:rPr lang="en-US" dirty="0" smtClean="0"/>
              <a:t>Middle -Exposure to high risk or deviant peers</a:t>
            </a:r>
          </a:p>
          <a:p>
            <a:pPr eaLnBrk="1" hangingPunct="1"/>
            <a:r>
              <a:rPr lang="en-US" dirty="0" smtClean="0"/>
              <a:t>Lack of prosocial models and supervised community activities</a:t>
            </a:r>
          </a:p>
          <a:p>
            <a:pPr eaLnBrk="1" hangingPunct="1"/>
            <a:r>
              <a:rPr lang="en-US" dirty="0" smtClean="0"/>
              <a:t>Alcohol, drugs, and weapons</a:t>
            </a:r>
          </a:p>
          <a:p>
            <a:pPr lvl="1" eaLnBrk="1" hangingPunct="1"/>
            <a:endParaRPr lang="en-US" dirty="0" smtClean="0"/>
          </a:p>
        </p:txBody>
      </p:sp>
      <p:pic>
        <p:nvPicPr>
          <p:cNvPr id="19460" name="Picture 2" descr="http://www.thedefendersonline.com/wp-content/uploads/2011/01/School2p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14975"/>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35477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Autofit/>
          </a:bodyPr>
          <a:lstStyle/>
          <a:p>
            <a:pPr algn="ctr">
              <a:defRPr/>
            </a:pPr>
            <a:r>
              <a:rPr lang="en-US" sz="4400" dirty="0" smtClean="0">
                <a:solidFill>
                  <a:srgbClr val="FFC000"/>
                </a:solidFill>
              </a:rPr>
              <a:t/>
            </a:r>
            <a:br>
              <a:rPr lang="en-US" sz="4400" dirty="0" smtClean="0">
                <a:solidFill>
                  <a:srgbClr val="FFC000"/>
                </a:solidFill>
              </a:rPr>
            </a:br>
            <a:r>
              <a:rPr lang="en-US" sz="4400" dirty="0" smtClean="0">
                <a:solidFill>
                  <a:srgbClr val="FFC000"/>
                </a:solidFill>
              </a:rPr>
              <a:t>Think First Module II</a:t>
            </a:r>
            <a:br>
              <a:rPr lang="en-US" sz="4400" dirty="0" smtClean="0">
                <a:solidFill>
                  <a:srgbClr val="FFC000"/>
                </a:solidFill>
              </a:rPr>
            </a:br>
            <a:endParaRPr lang="en-US" sz="4400" dirty="0">
              <a:solidFill>
                <a:srgbClr val="FFC000"/>
              </a:solidFill>
            </a:endParaRPr>
          </a:p>
        </p:txBody>
      </p:sp>
      <p:sp>
        <p:nvSpPr>
          <p:cNvPr id="32771" name="Content Placeholder 2"/>
          <p:cNvSpPr>
            <a:spLocks noGrp="1"/>
          </p:cNvSpPr>
          <p:nvPr>
            <p:ph idx="1"/>
          </p:nvPr>
        </p:nvSpPr>
        <p:spPr/>
        <p:txBody>
          <a:bodyPr>
            <a:normAutofit/>
          </a:bodyPr>
          <a:lstStyle/>
          <a:p>
            <a:pPr marL="118872" indent="0" algn="ctr" eaLnBrk="1" hangingPunct="1">
              <a:buNone/>
            </a:pPr>
            <a:r>
              <a:rPr lang="en-US" b="1" dirty="0" smtClean="0">
                <a:solidFill>
                  <a:srgbClr val="C00000"/>
                </a:solidFill>
              </a:rPr>
              <a:t>Understanding Anger</a:t>
            </a:r>
            <a:endParaRPr lang="en-US" b="1" dirty="0">
              <a:solidFill>
                <a:srgbClr val="C00000"/>
              </a:solidFill>
            </a:endParaRPr>
          </a:p>
          <a:p>
            <a:r>
              <a:rPr lang="en-US" dirty="0" smtClean="0"/>
              <a:t>Write “anger” on chalkboard or piece of paper</a:t>
            </a:r>
          </a:p>
          <a:p>
            <a:r>
              <a:rPr lang="en-US" i="1" dirty="0" smtClean="0"/>
              <a:t>“Think of a time when you were REALLY angry. What was happening?”</a:t>
            </a:r>
            <a:r>
              <a:rPr lang="en-US" dirty="0" smtClean="0"/>
              <a:t>	</a:t>
            </a:r>
          </a:p>
          <a:p>
            <a:pPr lvl="1"/>
            <a:r>
              <a:rPr lang="en-US" dirty="0" smtClean="0"/>
              <a:t>Model first, then go around (</a:t>
            </a:r>
            <a:r>
              <a:rPr lang="en-US" dirty="0" smtClean="0">
                <a:solidFill>
                  <a:srgbClr val="C00000"/>
                </a:solidFill>
              </a:rPr>
              <a:t>feeling</a:t>
            </a:r>
            <a:r>
              <a:rPr lang="en-US" dirty="0" smtClean="0"/>
              <a:t>, not behavior)</a:t>
            </a:r>
          </a:p>
          <a:p>
            <a:r>
              <a:rPr lang="en-US" i="1" dirty="0" smtClean="0"/>
              <a:t>“What do these all seem to have in common?”</a:t>
            </a:r>
          </a:p>
          <a:p>
            <a:pPr lvl="1"/>
            <a:r>
              <a:rPr lang="en-US" dirty="0" smtClean="0"/>
              <a:t>Did not like what someone said or did</a:t>
            </a:r>
          </a:p>
          <a:p>
            <a:pPr marL="118872" indent="0">
              <a:buNone/>
            </a:pPr>
            <a:endParaRPr lang="en-US" dirty="0" smtClean="0"/>
          </a:p>
        </p:txBody>
      </p:sp>
    </p:spTree>
    <p:extLst>
      <p:ext uri="{BB962C8B-B14F-4D97-AF65-F5344CB8AC3E}">
        <p14:creationId xmlns:p14="http://schemas.microsoft.com/office/powerpoint/2010/main" val="218032399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Autofit/>
          </a:bodyPr>
          <a:lstStyle/>
          <a:p>
            <a:pPr algn="ctr">
              <a:defRPr/>
            </a:pPr>
            <a:r>
              <a:rPr lang="en-US" sz="4400" dirty="0" smtClean="0">
                <a:solidFill>
                  <a:srgbClr val="FFC000"/>
                </a:solidFill>
              </a:rPr>
              <a:t/>
            </a:r>
            <a:br>
              <a:rPr lang="en-US" sz="4400" dirty="0" smtClean="0">
                <a:solidFill>
                  <a:srgbClr val="FFC000"/>
                </a:solidFill>
              </a:rPr>
            </a:br>
            <a:r>
              <a:rPr lang="en-US" sz="4400" dirty="0" smtClean="0">
                <a:solidFill>
                  <a:srgbClr val="FFC000"/>
                </a:solidFill>
              </a:rPr>
              <a:t>Think First Module II</a:t>
            </a:r>
            <a:br>
              <a:rPr lang="en-US" sz="4400" dirty="0" smtClean="0">
                <a:solidFill>
                  <a:srgbClr val="FFC000"/>
                </a:solidFill>
              </a:rPr>
            </a:br>
            <a:endParaRPr lang="en-US" sz="4400" dirty="0">
              <a:solidFill>
                <a:srgbClr val="FFC000"/>
              </a:solidFill>
            </a:endParaRPr>
          </a:p>
        </p:txBody>
      </p:sp>
      <p:sp>
        <p:nvSpPr>
          <p:cNvPr id="32771" name="Content Placeholder 2"/>
          <p:cNvSpPr>
            <a:spLocks noGrp="1"/>
          </p:cNvSpPr>
          <p:nvPr>
            <p:ph idx="1"/>
          </p:nvPr>
        </p:nvSpPr>
        <p:spPr/>
        <p:txBody>
          <a:bodyPr>
            <a:normAutofit/>
          </a:bodyPr>
          <a:lstStyle/>
          <a:p>
            <a:pPr marL="118872" indent="0" algn="ctr" eaLnBrk="1" hangingPunct="1">
              <a:buNone/>
            </a:pPr>
            <a:r>
              <a:rPr lang="en-US" b="1" dirty="0" smtClean="0">
                <a:solidFill>
                  <a:srgbClr val="C00000"/>
                </a:solidFill>
              </a:rPr>
              <a:t>Understanding Anger</a:t>
            </a:r>
          </a:p>
          <a:p>
            <a:r>
              <a:rPr lang="en-US" dirty="0" smtClean="0"/>
              <a:t>Seek agreement on what the </a:t>
            </a:r>
            <a:r>
              <a:rPr lang="en-US" u="sng" dirty="0" smtClean="0"/>
              <a:t>purpose of anger</a:t>
            </a:r>
            <a:r>
              <a:rPr lang="en-US" dirty="0" smtClean="0"/>
              <a:t> is: Fear – Protect from harm. Anger??</a:t>
            </a:r>
          </a:p>
          <a:p>
            <a:pPr lvl="1"/>
            <a:r>
              <a:rPr lang="en-US" dirty="0" smtClean="0"/>
              <a:t>Scare, stop them from messing with you, send a message (recall Day 1 workshop)</a:t>
            </a:r>
          </a:p>
          <a:p>
            <a:r>
              <a:rPr lang="en-US" dirty="0" smtClean="0"/>
              <a:t>Ask: When is anger good and when is it bad? (see p. 120)</a:t>
            </a:r>
            <a:endParaRPr lang="en-US" dirty="0"/>
          </a:p>
        </p:txBody>
      </p:sp>
    </p:spTree>
    <p:extLst>
      <p:ext uri="{BB962C8B-B14F-4D97-AF65-F5344CB8AC3E}">
        <p14:creationId xmlns:p14="http://schemas.microsoft.com/office/powerpoint/2010/main" val="344682410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Autofit/>
          </a:bodyPr>
          <a:lstStyle/>
          <a:p>
            <a:pPr algn="ctr">
              <a:defRPr/>
            </a:pPr>
            <a:r>
              <a:rPr lang="en-US" sz="4400" dirty="0" smtClean="0">
                <a:solidFill>
                  <a:srgbClr val="FFC000"/>
                </a:solidFill>
              </a:rPr>
              <a:t/>
            </a:r>
            <a:br>
              <a:rPr lang="en-US" sz="4400" dirty="0" smtClean="0">
                <a:solidFill>
                  <a:srgbClr val="FFC000"/>
                </a:solidFill>
              </a:rPr>
            </a:br>
            <a:r>
              <a:rPr lang="en-US" sz="4400" dirty="0" smtClean="0">
                <a:solidFill>
                  <a:srgbClr val="FFC000"/>
                </a:solidFill>
              </a:rPr>
              <a:t>Think First Module II</a:t>
            </a:r>
            <a:br>
              <a:rPr lang="en-US" sz="4400" dirty="0" smtClean="0">
                <a:solidFill>
                  <a:srgbClr val="FFC000"/>
                </a:solidFill>
              </a:rPr>
            </a:br>
            <a:endParaRPr lang="en-US" sz="4400" dirty="0">
              <a:solidFill>
                <a:srgbClr val="FFC000"/>
              </a:solidFill>
            </a:endParaRPr>
          </a:p>
        </p:txBody>
      </p:sp>
      <p:sp>
        <p:nvSpPr>
          <p:cNvPr id="32771" name="Content Placeholder 2"/>
          <p:cNvSpPr>
            <a:spLocks noGrp="1"/>
          </p:cNvSpPr>
          <p:nvPr>
            <p:ph idx="1"/>
          </p:nvPr>
        </p:nvSpPr>
        <p:spPr/>
        <p:txBody>
          <a:bodyPr>
            <a:normAutofit/>
          </a:bodyPr>
          <a:lstStyle/>
          <a:p>
            <a:pPr marL="118872" indent="0" algn="ctr" eaLnBrk="1" hangingPunct="1">
              <a:buNone/>
            </a:pPr>
            <a:r>
              <a:rPr lang="en-US" b="1" dirty="0" smtClean="0">
                <a:solidFill>
                  <a:srgbClr val="C00000"/>
                </a:solidFill>
              </a:rPr>
              <a:t>Understanding Anger</a:t>
            </a:r>
          </a:p>
          <a:p>
            <a:r>
              <a:rPr lang="en-US" dirty="0" smtClean="0"/>
              <a:t>Teach anger continuum of intensity</a:t>
            </a:r>
          </a:p>
          <a:p>
            <a:r>
              <a:rPr lang="en-US" dirty="0" smtClean="0"/>
              <a:t>Solicit terms, but include “irritated” and “annoyed”</a:t>
            </a:r>
          </a:p>
          <a:p>
            <a:r>
              <a:rPr lang="en-US" dirty="0" smtClean="0"/>
              <a:t>Complete MSAI activity (P. 171)</a:t>
            </a:r>
          </a:p>
          <a:p>
            <a:r>
              <a:rPr lang="en-US" dirty="0" smtClean="0"/>
              <a:t>Model and ask for “irritating” events and events occasioning rage or fury</a:t>
            </a:r>
          </a:p>
          <a:p>
            <a:pPr lvl="1"/>
            <a:r>
              <a:rPr lang="en-US" dirty="0" smtClean="0"/>
              <a:t>Compare consequences following each</a:t>
            </a:r>
          </a:p>
        </p:txBody>
      </p:sp>
    </p:spTree>
    <p:extLst>
      <p:ext uri="{BB962C8B-B14F-4D97-AF65-F5344CB8AC3E}">
        <p14:creationId xmlns:p14="http://schemas.microsoft.com/office/powerpoint/2010/main" val="360702283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unsellingconnection.com/wp-content/uploads/2008/01/anger-thermometer.gif"/>
          <p:cNvPicPr>
            <a:picLocks noChangeAspect="1" noChangeArrowheads="1"/>
          </p:cNvPicPr>
          <p:nvPr/>
        </p:nvPicPr>
        <p:blipFill>
          <a:blip r:embed="rId2">
            <a:extLst>
              <a:ext uri="{28A0092B-C50C-407E-A947-70E740481C1C}">
                <a14:useLocalDpi xmlns:a14="http://schemas.microsoft.com/office/drawing/2010/main" val="0"/>
              </a:ext>
            </a:extLst>
          </a:blip>
          <a:srcRect t="21211" b="961"/>
          <a:stretch>
            <a:fillRect/>
          </a:stretch>
        </p:blipFill>
        <p:spPr bwMode="auto">
          <a:xfrm>
            <a:off x="0" y="152400"/>
            <a:ext cx="621823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66294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solidFill>
                  <a:srgbClr val="C00000"/>
                </a:solidFill>
              </a:rPr>
              <a:t>Anger Thermometer</a:t>
            </a:r>
          </a:p>
        </p:txBody>
      </p:sp>
      <p:sp>
        <p:nvSpPr>
          <p:cNvPr id="4100" name="TextBox 3"/>
          <p:cNvSpPr txBox="1">
            <a:spLocks noChangeArrowheads="1"/>
          </p:cNvSpPr>
          <p:nvPr/>
        </p:nvSpPr>
        <p:spPr bwMode="auto">
          <a:xfrm>
            <a:off x="6553200" y="5943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Kassinove &amp; Tafrate, 2002</a:t>
            </a:r>
          </a:p>
        </p:txBody>
      </p:sp>
    </p:spTree>
    <p:extLst>
      <p:ext uri="{BB962C8B-B14F-4D97-AF65-F5344CB8AC3E}">
        <p14:creationId xmlns:p14="http://schemas.microsoft.com/office/powerpoint/2010/main" val="3188559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solidFill>
                  <a:srgbClr val="C00000"/>
                </a:solidFill>
              </a:rPr>
              <a:t>Think First MODULE </a:t>
            </a:r>
            <a:r>
              <a:rPr lang="en-US" dirty="0">
                <a:solidFill>
                  <a:srgbClr val="C00000"/>
                </a:solidFill>
              </a:rPr>
              <a:t>II continued</a:t>
            </a:r>
          </a:p>
        </p:txBody>
      </p:sp>
      <p:sp>
        <p:nvSpPr>
          <p:cNvPr id="3" name="Content Placeholder 2"/>
          <p:cNvSpPr>
            <a:spLocks noGrp="1"/>
          </p:cNvSpPr>
          <p:nvPr>
            <p:ph idx="1"/>
          </p:nvPr>
        </p:nvSpPr>
        <p:spPr/>
        <p:txBody>
          <a:bodyPr>
            <a:normAutofit fontScale="92500" lnSpcReduction="10000"/>
          </a:bodyPr>
          <a:lstStyle/>
          <a:p>
            <a:r>
              <a:rPr lang="en-US" b="1" dirty="0">
                <a:solidFill>
                  <a:srgbClr val="C00000"/>
                </a:solidFill>
              </a:rPr>
              <a:t>Anger </a:t>
            </a:r>
            <a:r>
              <a:rPr lang="en-US" b="1" dirty="0" smtClean="0">
                <a:solidFill>
                  <a:srgbClr val="C00000"/>
                </a:solidFill>
              </a:rPr>
              <a:t>Cues</a:t>
            </a:r>
          </a:p>
          <a:p>
            <a:pPr lvl="1"/>
            <a:r>
              <a:rPr lang="en-US" dirty="0" smtClean="0"/>
              <a:t>Physiological warning signs for the need to regulate</a:t>
            </a:r>
          </a:p>
          <a:p>
            <a:pPr lvl="1"/>
            <a:r>
              <a:rPr lang="en-US" dirty="0"/>
              <a:t>Draw parallels to nervous &amp; </a:t>
            </a:r>
            <a:r>
              <a:rPr lang="en-US" dirty="0" smtClean="0"/>
              <a:t>embarrassed</a:t>
            </a:r>
          </a:p>
          <a:p>
            <a:pPr lvl="2"/>
            <a:r>
              <a:rPr lang="en-US" dirty="0"/>
              <a:t>Heartbeat acceleration</a:t>
            </a:r>
          </a:p>
          <a:p>
            <a:pPr lvl="2"/>
            <a:r>
              <a:rPr lang="en-US" dirty="0"/>
              <a:t>Rapid breathing</a:t>
            </a:r>
          </a:p>
          <a:p>
            <a:pPr lvl="2"/>
            <a:r>
              <a:rPr lang="en-US" dirty="0"/>
              <a:t>Flushing</a:t>
            </a:r>
          </a:p>
          <a:p>
            <a:pPr lvl="2"/>
            <a:r>
              <a:rPr lang="en-US" dirty="0"/>
              <a:t>Muscle tension in neck or elsewhere</a:t>
            </a:r>
          </a:p>
          <a:p>
            <a:pPr lvl="2"/>
            <a:r>
              <a:rPr lang="en-US" dirty="0"/>
              <a:t>Hyperactivity</a:t>
            </a:r>
          </a:p>
          <a:p>
            <a:pPr lvl="2"/>
            <a:r>
              <a:rPr lang="en-US" dirty="0"/>
              <a:t>Pursing of lips, jaw clench</a:t>
            </a:r>
          </a:p>
          <a:p>
            <a:pPr lvl="2"/>
            <a:endParaRPr lang="en-US" dirty="0"/>
          </a:p>
          <a:p>
            <a:r>
              <a:rPr lang="en-US" b="1" dirty="0" smtClean="0">
                <a:solidFill>
                  <a:srgbClr val="C00000"/>
                </a:solidFill>
              </a:rPr>
              <a:t>Anger </a:t>
            </a:r>
            <a:r>
              <a:rPr lang="en-US" b="1" dirty="0">
                <a:solidFill>
                  <a:srgbClr val="C00000"/>
                </a:solidFill>
              </a:rPr>
              <a:t>Reducers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30353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02625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Autofit/>
          </a:bodyPr>
          <a:lstStyle/>
          <a:p>
            <a:pPr algn="ctr">
              <a:defRPr/>
            </a:pPr>
            <a:r>
              <a:rPr lang="en-US" sz="4400" dirty="0" smtClean="0">
                <a:solidFill>
                  <a:srgbClr val="FFC000"/>
                </a:solidFill>
              </a:rPr>
              <a:t/>
            </a:r>
            <a:br>
              <a:rPr lang="en-US" sz="4400" dirty="0" smtClean="0">
                <a:solidFill>
                  <a:srgbClr val="FFC000"/>
                </a:solidFill>
              </a:rPr>
            </a:br>
            <a:r>
              <a:rPr lang="en-US" sz="4400" dirty="0" smtClean="0">
                <a:solidFill>
                  <a:srgbClr val="FFC000"/>
                </a:solidFill>
              </a:rPr>
              <a:t>Think First Module II</a:t>
            </a:r>
            <a:br>
              <a:rPr lang="en-US" sz="4400" dirty="0" smtClean="0">
                <a:solidFill>
                  <a:srgbClr val="FFC000"/>
                </a:solidFill>
              </a:rPr>
            </a:br>
            <a:endParaRPr lang="en-US" sz="4400" dirty="0">
              <a:solidFill>
                <a:srgbClr val="FFC000"/>
              </a:solidFill>
            </a:endParaRPr>
          </a:p>
        </p:txBody>
      </p:sp>
      <p:sp>
        <p:nvSpPr>
          <p:cNvPr id="32771" name="Content Placeholder 2"/>
          <p:cNvSpPr>
            <a:spLocks noGrp="1"/>
          </p:cNvSpPr>
          <p:nvPr>
            <p:ph idx="1"/>
          </p:nvPr>
        </p:nvSpPr>
        <p:spPr/>
        <p:txBody>
          <a:bodyPr>
            <a:normAutofit lnSpcReduction="10000"/>
          </a:bodyPr>
          <a:lstStyle/>
          <a:p>
            <a:pPr marL="118872" indent="0" algn="ctr" eaLnBrk="1" hangingPunct="1">
              <a:buNone/>
            </a:pPr>
            <a:r>
              <a:rPr lang="en-US" b="1" dirty="0" smtClean="0">
                <a:solidFill>
                  <a:srgbClr val="C00000"/>
                </a:solidFill>
              </a:rPr>
              <a:t>Anger Reducers</a:t>
            </a:r>
          </a:p>
          <a:p>
            <a:r>
              <a:rPr lang="en-US" dirty="0" smtClean="0"/>
              <a:t>“</a:t>
            </a:r>
            <a:r>
              <a:rPr lang="en-US" i="1" dirty="0" smtClean="0"/>
              <a:t>Purpose is to give you time to make the right choice when quickness is not critical</a:t>
            </a:r>
            <a:r>
              <a:rPr lang="en-US" dirty="0" smtClean="0"/>
              <a:t>”</a:t>
            </a:r>
          </a:p>
          <a:p>
            <a:pPr lvl="1"/>
            <a:r>
              <a:rPr lang="en-US" dirty="0" smtClean="0"/>
              <a:t>A choice in your best interest</a:t>
            </a:r>
          </a:p>
          <a:p>
            <a:r>
              <a:rPr lang="en-US" dirty="0" smtClean="0"/>
              <a:t>Role play one of the group members refusing to return to seat when asked and talk through anger cues (“I can feel…”)</a:t>
            </a:r>
          </a:p>
          <a:p>
            <a:endParaRPr lang="en-US" dirty="0" smtClean="0"/>
          </a:p>
          <a:p>
            <a:r>
              <a:rPr lang="en-US" dirty="0" smtClean="0"/>
              <a:t>Train “Deep Breathing” and “Backward Counting” using </a:t>
            </a:r>
            <a:r>
              <a:rPr lang="en-US" dirty="0" smtClean="0">
                <a:solidFill>
                  <a:srgbClr val="C00000"/>
                </a:solidFill>
              </a:rPr>
              <a:t>role-plays on p. 123</a:t>
            </a:r>
          </a:p>
        </p:txBody>
      </p:sp>
    </p:spTree>
    <p:extLst>
      <p:ext uri="{BB962C8B-B14F-4D97-AF65-F5344CB8AC3E}">
        <p14:creationId xmlns:p14="http://schemas.microsoft.com/office/powerpoint/2010/main" val="35171532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dirty="0" smtClean="0">
                <a:solidFill>
                  <a:srgbClr val="C00000"/>
                </a:solidFill>
              </a:rPr>
              <a:t>Incident + Cue + Anger Control</a:t>
            </a:r>
            <a:endParaRPr lang="en-US" dirty="0">
              <a:solidFill>
                <a:srgbClr val="C00000"/>
              </a:solidFill>
            </a:endParaRPr>
          </a:p>
        </p:txBody>
      </p:sp>
      <p:sp>
        <p:nvSpPr>
          <p:cNvPr id="44035" name="Content Placeholder 2"/>
          <p:cNvSpPr>
            <a:spLocks noGrp="1"/>
          </p:cNvSpPr>
          <p:nvPr>
            <p:ph idx="1"/>
          </p:nvPr>
        </p:nvSpPr>
        <p:spPr/>
        <p:txBody>
          <a:bodyPr/>
          <a:lstStyle/>
          <a:p>
            <a:pPr eaLnBrk="1" hangingPunct="1"/>
            <a:r>
              <a:rPr lang="en-US" dirty="0" smtClean="0"/>
              <a:t>I got pulled over but I was only 5 MPH over. I felt my </a:t>
            </a:r>
            <a:r>
              <a:rPr lang="en-US" dirty="0" smtClean="0">
                <a:solidFill>
                  <a:srgbClr val="FF0000"/>
                </a:solidFill>
              </a:rPr>
              <a:t>face get warm and muscles tighten </a:t>
            </a:r>
            <a:r>
              <a:rPr lang="en-US" dirty="0" smtClean="0"/>
              <a:t>as I saw him sitting in his car behind me. I took </a:t>
            </a:r>
            <a:r>
              <a:rPr lang="en-US" dirty="0" smtClean="0">
                <a:solidFill>
                  <a:srgbClr val="FF0000"/>
                </a:solidFill>
              </a:rPr>
              <a:t>some long, slow breaths.</a:t>
            </a:r>
          </a:p>
          <a:p>
            <a:pPr eaLnBrk="1" hangingPunct="1"/>
            <a:r>
              <a:rPr lang="en-US" dirty="0" smtClean="0"/>
              <a:t>Person express lane had too many items and was demanding price checks. I felt my heart </a:t>
            </a:r>
            <a:r>
              <a:rPr lang="en-US" dirty="0" smtClean="0">
                <a:solidFill>
                  <a:srgbClr val="FF0000"/>
                </a:solidFill>
              </a:rPr>
              <a:t>start to beat harder and faster</a:t>
            </a:r>
            <a:r>
              <a:rPr lang="en-US" dirty="0" smtClean="0"/>
              <a:t>. I began </a:t>
            </a:r>
            <a:r>
              <a:rPr lang="en-US" dirty="0" smtClean="0">
                <a:solidFill>
                  <a:srgbClr val="FF0000"/>
                </a:solidFill>
              </a:rPr>
              <a:t>counting backwards</a:t>
            </a:r>
            <a:r>
              <a:rPr lang="en-US" dirty="0" smtClean="0"/>
              <a:t>.</a:t>
            </a:r>
          </a:p>
          <a:p>
            <a:pPr eaLnBrk="1" hangingPunct="1"/>
            <a:endParaRPr lang="en-US" dirty="0" smtClean="0"/>
          </a:p>
        </p:txBody>
      </p:sp>
    </p:spTree>
    <p:extLst>
      <p:ext uri="{BB962C8B-B14F-4D97-AF65-F5344CB8AC3E}">
        <p14:creationId xmlns:p14="http://schemas.microsoft.com/office/powerpoint/2010/main" val="12015410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eaLnBrk="1" fontAlgn="auto" hangingPunct="1">
              <a:spcAft>
                <a:spcPts val="0"/>
              </a:spcAft>
              <a:defRPr/>
            </a:pPr>
            <a:r>
              <a:rPr lang="en-US" dirty="0" smtClean="0">
                <a:solidFill>
                  <a:srgbClr val="FFC000"/>
                </a:solidFill>
                <a:effectLst/>
              </a:rPr>
              <a:t>MODULE II concludes</a:t>
            </a:r>
            <a:endParaRPr lang="en-US" dirty="0">
              <a:solidFill>
                <a:srgbClr val="FFC000"/>
              </a:solidFill>
            </a:endParaRPr>
          </a:p>
        </p:txBody>
      </p:sp>
      <p:sp>
        <p:nvSpPr>
          <p:cNvPr id="45059" name="Content Placeholder 2"/>
          <p:cNvSpPr>
            <a:spLocks noGrp="1"/>
          </p:cNvSpPr>
          <p:nvPr>
            <p:ph idx="1"/>
          </p:nvPr>
        </p:nvSpPr>
        <p:spPr/>
        <p:txBody>
          <a:bodyPr/>
          <a:lstStyle/>
          <a:p>
            <a:pPr eaLnBrk="1" hangingPunct="1"/>
            <a:r>
              <a:rPr lang="en-US" dirty="0" smtClean="0"/>
              <a:t>Allow students to role play provocation PLUS anger cue PLUS anger reducer</a:t>
            </a:r>
          </a:p>
          <a:p>
            <a:pPr eaLnBrk="1" hangingPunct="1">
              <a:buFont typeface="Wingdings 2" pitchFamily="18" charset="2"/>
              <a:buNone/>
            </a:pPr>
            <a:endParaRPr lang="en-US" dirty="0" smtClean="0"/>
          </a:p>
          <a:p>
            <a:pPr eaLnBrk="1" hangingPunct="1"/>
            <a:r>
              <a:rPr lang="en-US" i="1" dirty="0" smtClean="0">
                <a:solidFill>
                  <a:srgbClr val="C00000"/>
                </a:solidFill>
              </a:rPr>
              <a:t>Comprehension Check Decision Point </a:t>
            </a:r>
          </a:p>
          <a:p>
            <a:pPr eaLnBrk="1" hangingPunct="1"/>
            <a:r>
              <a:rPr lang="en-US" i="1" dirty="0" smtClean="0">
                <a:solidFill>
                  <a:srgbClr val="C00000"/>
                </a:solidFill>
              </a:rPr>
              <a:t>Complete </a:t>
            </a:r>
            <a:r>
              <a:rPr lang="en-US" i="1" u="sng" dirty="0" smtClean="0">
                <a:solidFill>
                  <a:srgbClr val="C00000"/>
                </a:solidFill>
              </a:rPr>
              <a:t>Checking It Out</a:t>
            </a:r>
            <a:r>
              <a:rPr lang="en-US" i="1" dirty="0" smtClean="0">
                <a:solidFill>
                  <a:srgbClr val="C00000"/>
                </a:solidFill>
              </a:rPr>
              <a:t> II-1</a:t>
            </a:r>
          </a:p>
          <a:p>
            <a:pPr eaLnBrk="1" hangingPunct="1"/>
            <a:endParaRPr lang="en-US" dirty="0" smtClean="0">
              <a:solidFill>
                <a:srgbClr val="C0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19600"/>
            <a:ext cx="305098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6067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rmAutofit fontScale="90000"/>
          </a:bodyPr>
          <a:lstStyle/>
          <a:p>
            <a:pPr algn="ctr" eaLnBrk="1" fontAlgn="auto" hangingPunct="1">
              <a:spcAft>
                <a:spcPts val="0"/>
              </a:spcAft>
              <a:defRPr/>
            </a:pPr>
            <a:r>
              <a:rPr lang="en-US" sz="4400" dirty="0" smtClean="0">
                <a:solidFill>
                  <a:srgbClr val="FFC000"/>
                </a:solidFill>
              </a:rPr>
              <a:t>Think First </a:t>
            </a:r>
            <a:r>
              <a:rPr lang="en-US" sz="4400" u="sng" dirty="0" smtClean="0">
                <a:solidFill>
                  <a:srgbClr val="FFC000"/>
                </a:solidFill>
              </a:rPr>
              <a:t>Module III</a:t>
            </a:r>
            <a:br>
              <a:rPr lang="en-US" sz="4400" u="sng" dirty="0" smtClean="0">
                <a:solidFill>
                  <a:srgbClr val="FFC000"/>
                </a:solidFill>
              </a:rPr>
            </a:br>
            <a:r>
              <a:rPr lang="en-US" sz="4400" dirty="0" smtClean="0">
                <a:solidFill>
                  <a:srgbClr val="FFC000"/>
                </a:solidFill>
              </a:rPr>
              <a:t>Overview</a:t>
            </a:r>
            <a:endParaRPr lang="en-US" sz="4400" dirty="0">
              <a:solidFill>
                <a:srgbClr val="FFC000"/>
              </a:solidFill>
            </a:endParaRPr>
          </a:p>
        </p:txBody>
      </p:sp>
      <p:sp>
        <p:nvSpPr>
          <p:cNvPr id="46083" name="Content Placeholder 2"/>
          <p:cNvSpPr>
            <a:spLocks noGrp="1"/>
          </p:cNvSpPr>
          <p:nvPr>
            <p:ph idx="1"/>
          </p:nvPr>
        </p:nvSpPr>
        <p:spPr/>
        <p:txBody>
          <a:bodyPr/>
          <a:lstStyle/>
          <a:p>
            <a:r>
              <a:rPr lang="en-US" dirty="0"/>
              <a:t>Understand, describe, and identify own </a:t>
            </a:r>
            <a:r>
              <a:rPr lang="en-US" dirty="0" smtClean="0"/>
              <a:t>most problematic external </a:t>
            </a:r>
            <a:r>
              <a:rPr lang="en-US" dirty="0"/>
              <a:t>anger provocations (Anger </a:t>
            </a:r>
            <a:r>
              <a:rPr lang="en-US" dirty="0" smtClean="0"/>
              <a:t>Triggers)</a:t>
            </a:r>
          </a:p>
          <a:p>
            <a:pPr eaLnBrk="1" hangingPunct="1"/>
            <a:r>
              <a:rPr lang="en-US" dirty="0" smtClean="0"/>
              <a:t>Understand, describe, and identify own most common Thought Triggers</a:t>
            </a:r>
          </a:p>
          <a:p>
            <a:pPr eaLnBrk="1" hangingPunct="1"/>
            <a:r>
              <a:rPr lang="en-US" dirty="0" smtClean="0"/>
              <a:t>Differentiate the features of intentional hostility from other intentions</a:t>
            </a:r>
          </a:p>
        </p:txBody>
      </p:sp>
      <p:pic>
        <p:nvPicPr>
          <p:cNvPr id="1026" name="Picture 2" descr="http://www.aesthetichealingmindset.com/wp-content/uploads/2013/02/facial-expr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962524"/>
            <a:ext cx="24098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2359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a:solidFill>
            <a:schemeClr val="bg2">
              <a:lumMod val="50000"/>
            </a:schemeClr>
          </a:solidFill>
        </p:spPr>
        <p:txBody>
          <a:bodyPr>
            <a:normAutofit fontScale="90000"/>
          </a:bodyPr>
          <a:lstStyle/>
          <a:p>
            <a:pPr algn="ctr" eaLnBrk="1" fontAlgn="auto" hangingPunct="1">
              <a:spcAft>
                <a:spcPts val="0"/>
              </a:spcAft>
              <a:defRPr/>
            </a:pPr>
            <a:r>
              <a:rPr lang="en-US" sz="4400" dirty="0" smtClean="0">
                <a:solidFill>
                  <a:srgbClr val="FFC000"/>
                </a:solidFill>
              </a:rPr>
              <a:t>Think First Module III</a:t>
            </a:r>
            <a:br>
              <a:rPr lang="en-US" sz="4400" dirty="0" smtClean="0">
                <a:solidFill>
                  <a:srgbClr val="FFC000"/>
                </a:solidFill>
              </a:rPr>
            </a:br>
            <a:r>
              <a:rPr lang="en-US" sz="4400" dirty="0" smtClean="0">
                <a:solidFill>
                  <a:srgbClr val="FFC000"/>
                </a:solidFill>
              </a:rPr>
              <a:t>Trainers’ Hints</a:t>
            </a:r>
            <a:endParaRPr lang="en-US" sz="4400" dirty="0">
              <a:solidFill>
                <a:srgbClr val="FFC000"/>
              </a:solidFill>
            </a:endParaRPr>
          </a:p>
        </p:txBody>
      </p:sp>
      <p:sp>
        <p:nvSpPr>
          <p:cNvPr id="46083" name="Content Placeholder 2"/>
          <p:cNvSpPr>
            <a:spLocks noGrp="1"/>
          </p:cNvSpPr>
          <p:nvPr>
            <p:ph idx="1"/>
          </p:nvPr>
        </p:nvSpPr>
        <p:spPr/>
        <p:txBody>
          <a:bodyPr/>
          <a:lstStyle/>
          <a:p>
            <a:r>
              <a:rPr lang="en-US" dirty="0" smtClean="0"/>
              <a:t>Start Progress Monitoring Report </a:t>
            </a:r>
          </a:p>
          <a:p>
            <a:r>
              <a:rPr lang="en-US" dirty="0" smtClean="0"/>
              <a:t>Use hassle logs to stimulate role plays using skills learned to date</a:t>
            </a:r>
          </a:p>
          <a:p>
            <a:r>
              <a:rPr lang="en-US" dirty="0" smtClean="0"/>
              <a:t>Use school-related anger triggers only</a:t>
            </a:r>
          </a:p>
          <a:p>
            <a:r>
              <a:rPr lang="en-US" dirty="0" smtClean="0"/>
              <a:t>Avoid too much depth with thought triggers but reference them later</a:t>
            </a:r>
          </a:p>
          <a:p>
            <a:pPr lvl="1"/>
            <a:r>
              <a:rPr lang="en-US" dirty="0" smtClean="0"/>
              <a:t>E.g., “What were your thought triggers 	when ___________ happened?”</a:t>
            </a:r>
          </a:p>
          <a:p>
            <a:endParaRPr lang="en-US" dirty="0" smtClean="0"/>
          </a:p>
        </p:txBody>
      </p:sp>
    </p:spTree>
    <p:extLst>
      <p:ext uri="{BB962C8B-B14F-4D97-AF65-F5344CB8AC3E}">
        <p14:creationId xmlns:p14="http://schemas.microsoft.com/office/powerpoint/2010/main" val="3654940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These risk factors can produce…</a:t>
            </a:r>
            <a:endParaRPr lang="en-US" dirty="0"/>
          </a:p>
        </p:txBody>
      </p:sp>
      <p:sp>
        <p:nvSpPr>
          <p:cNvPr id="3" name="Content Placeholder 2"/>
          <p:cNvSpPr>
            <a:spLocks noGrp="1"/>
          </p:cNvSpPr>
          <p:nvPr>
            <p:ph idx="1"/>
          </p:nvPr>
        </p:nvSpPr>
        <p:spPr/>
        <p:txBody>
          <a:bodyPr>
            <a:normAutofit/>
          </a:bodyPr>
          <a:lstStyle/>
          <a:p>
            <a:r>
              <a:rPr lang="en-US" dirty="0" smtClean="0"/>
              <a:t>Students with pro-aggression schema and negative affiliation schema</a:t>
            </a:r>
          </a:p>
          <a:p>
            <a:r>
              <a:rPr lang="en-US" dirty="0" smtClean="0"/>
              <a:t>Students who lack an adequate sense of academic self-efficacy and possess accompanying counter-productive learning habits</a:t>
            </a:r>
          </a:p>
          <a:p>
            <a:r>
              <a:rPr lang="en-US" dirty="0"/>
              <a:t>Students who possess problematic cognitive deficits and distortions </a:t>
            </a:r>
            <a:endParaRPr lang="en-US" dirty="0" smtClean="0"/>
          </a:p>
          <a:p>
            <a:r>
              <a:rPr lang="en-US" dirty="0" smtClean="0"/>
              <a:t>Students who “think fast” far </a:t>
            </a:r>
            <a:r>
              <a:rPr lang="en-US" smtClean="0"/>
              <a:t>too much </a:t>
            </a:r>
            <a:endParaRPr lang="en-US" dirty="0"/>
          </a:p>
          <a:p>
            <a:endParaRPr lang="en-US" dirty="0" smtClean="0">
              <a:solidFill>
                <a:srgbClr val="C00000"/>
              </a:solidFill>
            </a:endParaRPr>
          </a:p>
          <a:p>
            <a:endParaRPr lang="en-US" dirty="0" smtClean="0"/>
          </a:p>
          <a:p>
            <a:endParaRPr lang="en-US" dirty="0"/>
          </a:p>
        </p:txBody>
      </p:sp>
    </p:spTree>
    <p:extLst>
      <p:ext uri="{BB962C8B-B14F-4D97-AF65-F5344CB8AC3E}">
        <p14:creationId xmlns:p14="http://schemas.microsoft.com/office/powerpoint/2010/main" val="23109484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sz="4800" dirty="0">
                <a:solidFill>
                  <a:schemeClr val="tx1"/>
                </a:solidFill>
              </a:rPr>
              <a:t>Think First Module III</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C00000"/>
                </a:solidFill>
              </a:rPr>
              <a:t>Anger Triggers – Who, What, Where?</a:t>
            </a:r>
          </a:p>
          <a:p>
            <a:pPr lvl="1"/>
            <a:r>
              <a:rPr lang="en-US" b="1" dirty="0" smtClean="0"/>
              <a:t>Often A in A-B-C</a:t>
            </a:r>
          </a:p>
          <a:p>
            <a:pPr lvl="1"/>
            <a:r>
              <a:rPr lang="en-US" b="1" dirty="0" smtClean="0"/>
              <a:t>Commonalities?</a:t>
            </a:r>
          </a:p>
          <a:p>
            <a:pPr lvl="1"/>
            <a:r>
              <a:rPr lang="en-US" b="1" dirty="0" smtClean="0"/>
              <a:t>PCB and triggers – What can </a:t>
            </a:r>
            <a:r>
              <a:rPr lang="en-US" b="1" u="sng" dirty="0" smtClean="0"/>
              <a:t>you</a:t>
            </a:r>
            <a:r>
              <a:rPr lang="en-US" b="1" dirty="0" smtClean="0"/>
              <a:t> do?</a:t>
            </a:r>
          </a:p>
          <a:p>
            <a:r>
              <a:rPr lang="en-US" b="1" dirty="0" smtClean="0">
                <a:solidFill>
                  <a:srgbClr val="C00000"/>
                </a:solidFill>
              </a:rPr>
              <a:t>Thought Triggers </a:t>
            </a:r>
          </a:p>
          <a:p>
            <a:pPr lvl="1"/>
            <a:r>
              <a:rPr lang="en-US" b="1" dirty="0" smtClean="0"/>
              <a:t>Awfulizing </a:t>
            </a:r>
            <a:r>
              <a:rPr lang="en-US" b="1" dirty="0"/>
              <a:t>Triggers</a:t>
            </a:r>
          </a:p>
          <a:p>
            <a:pPr lvl="1"/>
            <a:r>
              <a:rPr lang="en-US" b="1" dirty="0"/>
              <a:t>Demanding Triggers</a:t>
            </a:r>
          </a:p>
          <a:p>
            <a:pPr lvl="1"/>
            <a:r>
              <a:rPr lang="en-US" b="1" dirty="0"/>
              <a:t>Overgeneralized Triggers</a:t>
            </a:r>
          </a:p>
          <a:p>
            <a:pPr lvl="1"/>
            <a:r>
              <a:rPr lang="en-US" b="1" dirty="0"/>
              <a:t>Name-Calling Triggers</a:t>
            </a:r>
          </a:p>
          <a:p>
            <a:pPr lvl="1"/>
            <a:endParaRPr lang="en-US" b="1" dirty="0" smtClean="0">
              <a:solidFill>
                <a:srgbClr val="C00000"/>
              </a:solidFill>
            </a:endParaRPr>
          </a:p>
          <a:p>
            <a:pPr lvl="1"/>
            <a:endParaRPr lang="en-US" b="1" dirty="0">
              <a:solidFill>
                <a:srgbClr val="C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343400"/>
            <a:ext cx="22955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dirty="0" smtClean="0">
                <a:solidFill>
                  <a:srgbClr val="FFC000"/>
                </a:solidFill>
              </a:rPr>
              <a:t>Module III continued</a:t>
            </a:r>
            <a:endParaRPr lang="en-US" dirty="0">
              <a:solidFill>
                <a:srgbClr val="FFC000"/>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en-US" i="1" dirty="0" smtClean="0">
                <a:solidFill>
                  <a:srgbClr val="C00000"/>
                </a:solidFill>
              </a:rPr>
              <a:t>Comprehension Check Decision Point – </a:t>
            </a:r>
          </a:p>
          <a:p>
            <a:pPr marL="365760" indent="-283464" eaLnBrk="1" fontAlgn="auto" hangingPunct="1">
              <a:spcAft>
                <a:spcPts val="0"/>
              </a:spcAft>
              <a:buFont typeface="Wingdings 2"/>
              <a:buChar char=""/>
              <a:defRPr/>
            </a:pPr>
            <a:r>
              <a:rPr lang="en-US" i="1" dirty="0" smtClean="0">
                <a:solidFill>
                  <a:srgbClr val="C00000"/>
                </a:solidFill>
              </a:rPr>
              <a:t>Complete </a:t>
            </a:r>
            <a:r>
              <a:rPr lang="en-US" i="1" u="sng" dirty="0" smtClean="0">
                <a:solidFill>
                  <a:srgbClr val="C00000"/>
                </a:solidFill>
              </a:rPr>
              <a:t>Checking It Out</a:t>
            </a:r>
            <a:r>
              <a:rPr lang="en-US" i="1" dirty="0" smtClean="0">
                <a:solidFill>
                  <a:srgbClr val="C00000"/>
                </a:solidFill>
              </a:rPr>
              <a:t> III-1</a:t>
            </a:r>
          </a:p>
          <a:p>
            <a:pPr marL="82296" indent="0" eaLnBrk="1" fontAlgn="auto" hangingPunct="1">
              <a:spcAft>
                <a:spcPts val="0"/>
              </a:spcAft>
              <a:buNone/>
              <a:defRPr/>
            </a:pPr>
            <a:endParaRPr lang="en-US" i="1" dirty="0" smtClean="0">
              <a:solidFill>
                <a:srgbClr val="C00000"/>
              </a:solidFill>
            </a:endParaRPr>
          </a:p>
          <a:p>
            <a:pPr marL="365760" indent="-283464" eaLnBrk="1" fontAlgn="auto" hangingPunct="1">
              <a:spcAft>
                <a:spcPts val="0"/>
              </a:spcAft>
              <a:buFont typeface="Wingdings 2"/>
              <a:buChar char=""/>
              <a:defRPr/>
            </a:pPr>
            <a:r>
              <a:rPr lang="en-US" dirty="0" smtClean="0"/>
              <a:t>Attribution Retraining</a:t>
            </a:r>
          </a:p>
          <a:p>
            <a:pPr marL="365760" indent="-283464" eaLnBrk="1" fontAlgn="auto" hangingPunct="1">
              <a:spcAft>
                <a:spcPts val="0"/>
              </a:spcAft>
              <a:buFont typeface="Wingdings 2"/>
              <a:buChar char=""/>
              <a:defRPr/>
            </a:pPr>
            <a:r>
              <a:rPr lang="en-US" dirty="0" smtClean="0"/>
              <a:t>Hostile attributional bias</a:t>
            </a:r>
          </a:p>
          <a:p>
            <a:pPr marL="365760" indent="-283464" eaLnBrk="1" fontAlgn="auto" hangingPunct="1">
              <a:spcAft>
                <a:spcPts val="0"/>
              </a:spcAft>
              <a:buFont typeface="Wingdings 2"/>
              <a:buChar char=""/>
              <a:defRPr/>
            </a:pPr>
            <a:r>
              <a:rPr lang="en-US" dirty="0" smtClean="0"/>
              <a:t>Understand definition of  “intention” and “hostile” </a:t>
            </a:r>
          </a:p>
          <a:p>
            <a:pPr marL="365760" indent="-283464" eaLnBrk="1" fontAlgn="auto" hangingPunct="1">
              <a:spcAft>
                <a:spcPts val="0"/>
              </a:spcAft>
              <a:buFont typeface="Wingdings 2"/>
              <a:buChar char=""/>
              <a:defRPr/>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32045"/>
            <a:ext cx="2278683"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8313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7763" cy="1143000"/>
          </a:xfrm>
          <a:solidFill>
            <a:srgbClr val="00B0F0"/>
          </a:solidFill>
        </p:spPr>
        <p:txBody>
          <a:bodyPr/>
          <a:lstStyle/>
          <a:p>
            <a:pPr algn="ctr" eaLnBrk="1" fontAlgn="auto" hangingPunct="1">
              <a:spcAft>
                <a:spcPts val="0"/>
              </a:spcAft>
              <a:defRPr/>
            </a:pPr>
            <a:r>
              <a:rPr lang="en-US" sz="4400" dirty="0" smtClean="0">
                <a:solidFill>
                  <a:srgbClr val="FFC000"/>
                </a:solidFill>
              </a:rPr>
              <a:t>Module III continues</a:t>
            </a:r>
            <a:endParaRPr lang="en-US" sz="4400" dirty="0">
              <a:solidFill>
                <a:srgbClr val="FFC000"/>
              </a:solidFill>
            </a:endParaRPr>
          </a:p>
        </p:txBody>
      </p:sp>
      <p:sp>
        <p:nvSpPr>
          <p:cNvPr id="55299" name="Content Placeholder 2"/>
          <p:cNvSpPr>
            <a:spLocks noGrp="1"/>
          </p:cNvSpPr>
          <p:nvPr>
            <p:ph idx="1"/>
          </p:nvPr>
        </p:nvSpPr>
        <p:spPr/>
        <p:txBody>
          <a:bodyPr/>
          <a:lstStyle/>
          <a:p>
            <a:pPr eaLnBrk="1" hangingPunct="1"/>
            <a:r>
              <a:rPr lang="en-US" dirty="0" smtClean="0"/>
              <a:t>Discuss importance of understanding intent and how to judge it</a:t>
            </a:r>
          </a:p>
          <a:p>
            <a:pPr lvl="1" eaLnBrk="1" hangingPunct="1"/>
            <a:r>
              <a:rPr lang="en-US" dirty="0" smtClean="0">
                <a:solidFill>
                  <a:srgbClr val="FF0000"/>
                </a:solidFill>
              </a:rPr>
              <a:t>Nonverbal cues</a:t>
            </a:r>
          </a:p>
          <a:p>
            <a:pPr lvl="2" eaLnBrk="1" hangingPunct="1"/>
            <a:r>
              <a:rPr lang="en-US" dirty="0" smtClean="0"/>
              <a:t>Facial expression, body posture</a:t>
            </a:r>
          </a:p>
          <a:p>
            <a:pPr lvl="2" eaLnBrk="1" hangingPunct="1"/>
            <a:r>
              <a:rPr lang="en-US" dirty="0" smtClean="0"/>
              <a:t>How does a hostile person look? Stand? Behave?</a:t>
            </a:r>
          </a:p>
          <a:p>
            <a:pPr lvl="1" eaLnBrk="1" hangingPunct="1"/>
            <a:r>
              <a:rPr lang="en-US" dirty="0" smtClean="0">
                <a:solidFill>
                  <a:srgbClr val="FF0000"/>
                </a:solidFill>
              </a:rPr>
              <a:t>Context</a:t>
            </a:r>
          </a:p>
          <a:p>
            <a:pPr lvl="2" eaLnBrk="1" hangingPunct="1"/>
            <a:r>
              <a:rPr lang="en-US" dirty="0" smtClean="0"/>
              <a:t> What’s been going on up until now? Loose or tense?</a:t>
            </a:r>
          </a:p>
          <a:p>
            <a:pPr lvl="2" eaLnBrk="1" hangingPunct="1"/>
            <a:r>
              <a:rPr lang="en-US" dirty="0" smtClean="0"/>
              <a:t>Who else is there? Does the person need to save face?</a:t>
            </a:r>
          </a:p>
          <a:p>
            <a:pPr eaLnBrk="1" hangingPunct="1">
              <a:buFont typeface="Wingdings 2" pitchFamily="18" charset="2"/>
              <a:buNone/>
            </a:pPr>
            <a:endParaRPr lang="en-US" dirty="0" smtClean="0"/>
          </a:p>
          <a:p>
            <a:pPr eaLnBrk="1" hangingPunct="1"/>
            <a:endParaRPr lang="en-US" dirty="0" smtClean="0">
              <a:solidFill>
                <a:srgbClr val="C00000"/>
              </a:solidFill>
            </a:endParaRPr>
          </a:p>
          <a:p>
            <a:pPr eaLnBrk="1" hangingPunct="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62200"/>
            <a:ext cx="160375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9079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eaLnBrk="1" fontAlgn="auto" hangingPunct="1">
              <a:spcAft>
                <a:spcPts val="0"/>
              </a:spcAft>
              <a:defRPr/>
            </a:pPr>
            <a:r>
              <a:rPr lang="en-US" dirty="0" smtClean="0">
                <a:solidFill>
                  <a:srgbClr val="FFC000"/>
                </a:solidFill>
              </a:rPr>
              <a:t>Module III concludes </a:t>
            </a:r>
            <a:endParaRPr lang="en-US" dirty="0">
              <a:solidFill>
                <a:srgbClr val="FFC000"/>
              </a:solidFill>
            </a:endParaRPr>
          </a:p>
        </p:txBody>
      </p:sp>
      <p:sp>
        <p:nvSpPr>
          <p:cNvPr id="57347" name="Content Placeholder 2"/>
          <p:cNvSpPr>
            <a:spLocks noGrp="1"/>
          </p:cNvSpPr>
          <p:nvPr>
            <p:ph idx="1"/>
          </p:nvPr>
        </p:nvSpPr>
        <p:spPr/>
        <p:txBody>
          <a:bodyPr/>
          <a:lstStyle/>
          <a:p>
            <a:pPr eaLnBrk="1" hangingPunct="1"/>
            <a:r>
              <a:rPr lang="en-US" dirty="0" smtClean="0">
                <a:solidFill>
                  <a:srgbClr val="C00000"/>
                </a:solidFill>
              </a:rPr>
              <a:t>Comprehension Check Decision Point</a:t>
            </a:r>
          </a:p>
          <a:p>
            <a:pPr eaLnBrk="1" hangingPunct="1"/>
            <a:r>
              <a:rPr lang="en-US" dirty="0" smtClean="0">
                <a:solidFill>
                  <a:srgbClr val="C00000"/>
                </a:solidFill>
              </a:rPr>
              <a:t>Complete </a:t>
            </a:r>
            <a:r>
              <a:rPr lang="en-US" u="sng" dirty="0" smtClean="0">
                <a:solidFill>
                  <a:srgbClr val="C00000"/>
                </a:solidFill>
              </a:rPr>
              <a:t>Checking It Out</a:t>
            </a:r>
            <a:r>
              <a:rPr lang="en-US" dirty="0" smtClean="0">
                <a:solidFill>
                  <a:srgbClr val="C00000"/>
                </a:solidFill>
              </a:rPr>
              <a:t> III-2</a:t>
            </a:r>
          </a:p>
          <a:p>
            <a:pPr eaLnBrk="1" hangingPunct="1"/>
            <a:r>
              <a:rPr lang="en-US" i="1" dirty="0" smtClean="0"/>
              <a:t>Questions and Concerns?</a:t>
            </a:r>
          </a:p>
          <a:p>
            <a:pPr eaLnBrk="1" hangingPunct="1"/>
            <a:endParaRPr lang="en-US" i="1" dirty="0" smtClean="0"/>
          </a:p>
          <a:p>
            <a:pPr eaLnBrk="1" hangingPunct="1"/>
            <a:endParaRPr lang="en-US"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3810000"/>
            <a:ext cx="305098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0027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000" u="sng" dirty="0" smtClean="0">
                <a:solidFill>
                  <a:srgbClr val="FFC000"/>
                </a:solidFill>
              </a:rPr>
              <a:t>MODULE IV</a:t>
            </a:r>
            <a:r>
              <a:rPr lang="en-US" sz="3200" dirty="0" smtClean="0">
                <a:solidFill>
                  <a:srgbClr val="FFC000"/>
                </a:solidFill>
              </a:rPr>
              <a:t/>
            </a:r>
            <a:br>
              <a:rPr lang="en-US" sz="3200" dirty="0" smtClean="0">
                <a:solidFill>
                  <a:srgbClr val="FFC000"/>
                </a:solidFill>
              </a:rPr>
            </a:br>
            <a:r>
              <a:rPr lang="en-US" sz="3200" dirty="0" smtClean="0">
                <a:solidFill>
                  <a:srgbClr val="FFC000"/>
                </a:solidFill>
              </a:rPr>
              <a:t>Self-Instruction and Consequential Thinking - OVERVIEW</a:t>
            </a:r>
            <a:endParaRPr lang="en-US" sz="3200" dirty="0">
              <a:solidFill>
                <a:srgbClr val="FFC000"/>
              </a:solidFill>
            </a:endParaRPr>
          </a:p>
        </p:txBody>
      </p:sp>
      <p:sp>
        <p:nvSpPr>
          <p:cNvPr id="124931" name="Content Placeholder 2"/>
          <p:cNvSpPr>
            <a:spLocks noGrp="1"/>
          </p:cNvSpPr>
          <p:nvPr>
            <p:ph idx="1"/>
          </p:nvPr>
        </p:nvSpPr>
        <p:spPr/>
        <p:txBody>
          <a:bodyPr>
            <a:normAutofit/>
          </a:bodyPr>
          <a:lstStyle/>
          <a:p>
            <a:pPr eaLnBrk="1" hangingPunct="1"/>
            <a:r>
              <a:rPr lang="en-US" dirty="0" smtClean="0"/>
              <a:t>Understand concept of self-instruction</a:t>
            </a:r>
            <a:r>
              <a:rPr lang="en-US" dirty="0"/>
              <a:t> </a:t>
            </a:r>
            <a:r>
              <a:rPr lang="en-US" dirty="0" smtClean="0"/>
              <a:t>(“Reminders”) and their use in anger regulation</a:t>
            </a:r>
          </a:p>
          <a:p>
            <a:pPr eaLnBrk="1" hangingPunct="1"/>
            <a:r>
              <a:rPr lang="en-US" dirty="0" smtClean="0"/>
              <a:t>Identify times when reminders can be used</a:t>
            </a:r>
          </a:p>
          <a:p>
            <a:pPr eaLnBrk="1" hangingPunct="1"/>
            <a:r>
              <a:rPr lang="en-US" dirty="0" smtClean="0"/>
              <a:t>Introduce consequential thinking as a way to avoid unwanted trouble</a:t>
            </a:r>
          </a:p>
          <a:p>
            <a:pPr eaLnBrk="1" hangingPunct="1"/>
            <a:endParaRPr lang="en-US" dirty="0" smtClean="0"/>
          </a:p>
          <a:p>
            <a:pPr eaLnBrk="1" hangingPunct="1"/>
            <a:endParaRPr lang="en-US" dirty="0" smtClean="0"/>
          </a:p>
          <a:p>
            <a:pPr lvl="1" eaLnBrk="1" hangingPunct="1">
              <a:buFont typeface="Wingdings" pitchFamily="2" charset="2"/>
              <a:buNone/>
            </a:pPr>
            <a:endParaRPr lang="en-US" dirty="0" smtClean="0"/>
          </a:p>
        </p:txBody>
      </p:sp>
      <p:pic>
        <p:nvPicPr>
          <p:cNvPr id="124932" name="Picture 5" descr="http://www.changeu.net/assets/upload/selftalk.jpg"/>
          <p:cNvPicPr>
            <a:picLocks noChangeAspect="1" noChangeArrowheads="1"/>
          </p:cNvPicPr>
          <p:nvPr/>
        </p:nvPicPr>
        <p:blipFill rotWithShape="1">
          <a:blip r:embed="rId3">
            <a:extLst>
              <a:ext uri="{28A0092B-C50C-407E-A947-70E740481C1C}">
                <a14:useLocalDpi xmlns:a14="http://schemas.microsoft.com/office/drawing/2010/main" val="0"/>
              </a:ext>
            </a:extLst>
          </a:blip>
          <a:srcRect t="8874" r="37737"/>
          <a:stretch/>
        </p:blipFill>
        <p:spPr bwMode="auto">
          <a:xfrm>
            <a:off x="7466268" y="4937760"/>
            <a:ext cx="1676723"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07937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000" dirty="0" smtClean="0">
                <a:solidFill>
                  <a:srgbClr val="FFC000"/>
                </a:solidFill>
              </a:rPr>
              <a:t/>
            </a:r>
            <a:br>
              <a:rPr lang="en-US" sz="4000" dirty="0" smtClean="0">
                <a:solidFill>
                  <a:srgbClr val="FFC000"/>
                </a:solidFill>
              </a:rPr>
            </a:br>
            <a:r>
              <a:rPr lang="en-US" sz="4900" dirty="0" smtClean="0">
                <a:solidFill>
                  <a:srgbClr val="FFC000"/>
                </a:solidFill>
              </a:rPr>
              <a:t>MODULE IV </a:t>
            </a:r>
            <a:br>
              <a:rPr lang="en-US" sz="4900" dirty="0" smtClean="0">
                <a:solidFill>
                  <a:srgbClr val="FFC000"/>
                </a:solidFill>
              </a:rPr>
            </a:br>
            <a:r>
              <a:rPr lang="en-US" sz="4900" dirty="0" smtClean="0">
                <a:solidFill>
                  <a:srgbClr val="FFC000"/>
                </a:solidFill>
              </a:rPr>
              <a:t>Trainers’ Hints</a:t>
            </a:r>
            <a:r>
              <a:rPr lang="en-US" sz="3200" dirty="0" smtClean="0">
                <a:solidFill>
                  <a:srgbClr val="FFC000"/>
                </a:solidFill>
              </a:rPr>
              <a:t/>
            </a:r>
            <a:br>
              <a:rPr lang="en-US" sz="3200" dirty="0" smtClean="0">
                <a:solidFill>
                  <a:srgbClr val="FFC000"/>
                </a:solidFill>
              </a:rPr>
            </a:br>
            <a:endParaRPr lang="en-US" sz="3200" dirty="0">
              <a:solidFill>
                <a:srgbClr val="FFC000"/>
              </a:solidFill>
            </a:endParaRPr>
          </a:p>
        </p:txBody>
      </p:sp>
      <p:sp>
        <p:nvSpPr>
          <p:cNvPr id="124931" name="Content Placeholder 2"/>
          <p:cNvSpPr>
            <a:spLocks noGrp="1"/>
          </p:cNvSpPr>
          <p:nvPr>
            <p:ph idx="1"/>
          </p:nvPr>
        </p:nvSpPr>
        <p:spPr/>
        <p:txBody>
          <a:bodyPr>
            <a:normAutofit/>
          </a:bodyPr>
          <a:lstStyle/>
          <a:p>
            <a:r>
              <a:rPr lang="en-US" dirty="0" smtClean="0"/>
              <a:t>Anger control does not mean “fear of fighting.” </a:t>
            </a:r>
          </a:p>
          <a:p>
            <a:pPr lvl="1"/>
            <a:r>
              <a:rPr lang="en-US" dirty="0" smtClean="0"/>
              <a:t>“Code” issues in and out of school</a:t>
            </a:r>
          </a:p>
          <a:p>
            <a:pPr lvl="1"/>
            <a:r>
              <a:rPr lang="en-US" dirty="0" smtClean="0"/>
              <a:t>The rare “spontaneous fight”</a:t>
            </a:r>
          </a:p>
          <a:p>
            <a:pPr lvl="1"/>
            <a:r>
              <a:rPr lang="en-US" dirty="0" smtClean="0"/>
              <a:t>More choices means more power</a:t>
            </a:r>
          </a:p>
          <a:p>
            <a:pPr lvl="1"/>
            <a:endParaRPr lang="en-US" dirty="0" smtClean="0"/>
          </a:p>
          <a:p>
            <a:pPr eaLnBrk="1" hangingPunct="1"/>
            <a:r>
              <a:rPr lang="en-US" dirty="0" smtClean="0"/>
              <a:t>Thinking Ahead – Watch for unrealistic and unlikely responses that provide the “right answer.”  Challenge them.</a:t>
            </a:r>
          </a:p>
        </p:txBody>
      </p:sp>
    </p:spTree>
    <p:extLst>
      <p:ext uri="{BB962C8B-B14F-4D97-AF65-F5344CB8AC3E}">
        <p14:creationId xmlns:p14="http://schemas.microsoft.com/office/powerpoint/2010/main" val="14252595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000" dirty="0" smtClean="0">
                <a:solidFill>
                  <a:srgbClr val="FFC000"/>
                </a:solidFill>
              </a:rPr>
              <a:t/>
            </a:r>
            <a:br>
              <a:rPr lang="en-US" sz="4000" dirty="0" smtClean="0">
                <a:solidFill>
                  <a:srgbClr val="FFC000"/>
                </a:solidFill>
              </a:rPr>
            </a:br>
            <a:r>
              <a:rPr lang="en-US" sz="4000" dirty="0" smtClean="0">
                <a:solidFill>
                  <a:srgbClr val="FFC000"/>
                </a:solidFill>
              </a:rPr>
              <a:t/>
            </a:r>
            <a:br>
              <a:rPr lang="en-US" sz="4000" dirty="0" smtClean="0">
                <a:solidFill>
                  <a:srgbClr val="FFC000"/>
                </a:solidFill>
              </a:rPr>
            </a:br>
            <a:r>
              <a:rPr lang="en-US" sz="4900" dirty="0" smtClean="0">
                <a:solidFill>
                  <a:srgbClr val="FFC000"/>
                </a:solidFill>
              </a:rPr>
              <a:t>MODULE IV </a:t>
            </a:r>
            <a:br>
              <a:rPr lang="en-US" sz="4900" dirty="0" smtClean="0">
                <a:solidFill>
                  <a:srgbClr val="FFC000"/>
                </a:solidFill>
              </a:rPr>
            </a:br>
            <a:r>
              <a:rPr lang="en-US" sz="3200" dirty="0" smtClean="0">
                <a:solidFill>
                  <a:srgbClr val="FFC000"/>
                </a:solidFill>
              </a:rPr>
              <a:t/>
            </a:r>
            <a:br>
              <a:rPr lang="en-US" sz="3200" dirty="0" smtClean="0">
                <a:solidFill>
                  <a:srgbClr val="FFC000"/>
                </a:solidFill>
              </a:rPr>
            </a:br>
            <a:endParaRPr lang="en-US" sz="3200" dirty="0">
              <a:solidFill>
                <a:srgbClr val="FFC000"/>
              </a:solidFill>
            </a:endParaRPr>
          </a:p>
        </p:txBody>
      </p:sp>
      <p:sp>
        <p:nvSpPr>
          <p:cNvPr id="124931" name="Content Placeholder 2"/>
          <p:cNvSpPr>
            <a:spLocks noGrp="1"/>
          </p:cNvSpPr>
          <p:nvPr>
            <p:ph idx="1"/>
          </p:nvPr>
        </p:nvSpPr>
        <p:spPr/>
        <p:txBody>
          <a:bodyPr>
            <a:normAutofit/>
          </a:bodyPr>
          <a:lstStyle/>
          <a:p>
            <a:pPr eaLnBrk="1" hangingPunct="1"/>
            <a:r>
              <a:rPr lang="en-US" dirty="0" smtClean="0"/>
              <a:t>Self-Instruction</a:t>
            </a:r>
          </a:p>
          <a:p>
            <a:pPr lvl="1" eaLnBrk="1" hangingPunct="1"/>
            <a:r>
              <a:rPr lang="en-US" dirty="0" smtClean="0"/>
              <a:t>Staple in CBT since Meichenbaum 1972</a:t>
            </a:r>
          </a:p>
          <a:p>
            <a:pPr lvl="1" eaLnBrk="1" hangingPunct="1"/>
            <a:r>
              <a:rPr lang="en-US" dirty="0" smtClean="0"/>
              <a:t>Externalizing vs. Internalizing differences</a:t>
            </a:r>
          </a:p>
          <a:p>
            <a:pPr lvl="1" eaLnBrk="1" hangingPunct="1"/>
            <a:r>
              <a:rPr lang="en-US" dirty="0" smtClean="0"/>
              <a:t>Makes use of a natural human behavior by focusing it </a:t>
            </a:r>
            <a:r>
              <a:rPr lang="en-US" i="1" dirty="0" smtClean="0"/>
              <a:t>productively</a:t>
            </a:r>
          </a:p>
          <a:p>
            <a:pPr lvl="1" eaLnBrk="1" hangingPunct="1"/>
            <a:r>
              <a:rPr lang="en-US" dirty="0" smtClean="0"/>
              <a:t>Analogies to anxiety/fear – Remember when you used it?</a:t>
            </a:r>
          </a:p>
          <a:p>
            <a:pPr lvl="1" eaLnBrk="1" hangingPunct="1"/>
            <a:r>
              <a:rPr lang="en-US" dirty="0" smtClean="0"/>
              <a:t>“Remind” ourselves to stay calm in pressure or anxiety provoking situations</a:t>
            </a:r>
          </a:p>
          <a:p>
            <a:pPr lvl="1" eaLnBrk="1" hangingPunct="1">
              <a:buFont typeface="Wingdings" pitchFamily="2" charset="2"/>
              <a:buNone/>
            </a:pPr>
            <a:endParaRPr lang="en-US" dirty="0" smtClean="0"/>
          </a:p>
        </p:txBody>
      </p:sp>
    </p:spTree>
    <p:extLst>
      <p:ext uri="{BB962C8B-B14F-4D97-AF65-F5344CB8AC3E}">
        <p14:creationId xmlns:p14="http://schemas.microsoft.com/office/powerpoint/2010/main" val="263257727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Autofit/>
          </a:bodyPr>
          <a:lstStyle/>
          <a:p>
            <a:pPr lvl="1" algn="ctr" eaLnBrk="1" fontAlgn="auto" hangingPunct="1">
              <a:spcBef>
                <a:spcPts val="0"/>
              </a:spcBef>
              <a:spcAft>
                <a:spcPts val="0"/>
              </a:spcAft>
              <a:defRPr/>
            </a:pPr>
            <a:r>
              <a:rPr lang="en-US" sz="4400" dirty="0">
                <a:solidFill>
                  <a:schemeClr val="accent1">
                    <a:lumMod val="75000"/>
                  </a:schemeClr>
                </a:solidFill>
              </a:rPr>
              <a:t/>
            </a:r>
            <a:br>
              <a:rPr lang="en-US" sz="4400" dirty="0">
                <a:solidFill>
                  <a:schemeClr val="accent1">
                    <a:lumMod val="75000"/>
                  </a:schemeClr>
                </a:solidFill>
              </a:rPr>
            </a:br>
            <a:r>
              <a:rPr lang="en-US" sz="4400" dirty="0">
                <a:solidFill>
                  <a:srgbClr val="FFC000"/>
                </a:solidFill>
                <a:effectLst>
                  <a:outerShdw blurRad="38100" dist="38100" dir="2700000" algn="tl">
                    <a:srgbClr val="000000">
                      <a:alpha val="43137"/>
                    </a:srgbClr>
                  </a:outerShdw>
                </a:effectLst>
              </a:rPr>
              <a:t>MODULE IV continued</a:t>
            </a:r>
            <a:r>
              <a:rPr lang="en-US" sz="4400" dirty="0">
                <a:solidFill>
                  <a:schemeClr val="accent1">
                    <a:lumMod val="75000"/>
                  </a:schemeClr>
                </a:solidFill>
              </a:rPr>
              <a:t/>
            </a:r>
            <a:br>
              <a:rPr lang="en-US" sz="4400" dirty="0">
                <a:solidFill>
                  <a:schemeClr val="accent1">
                    <a:lumMod val="75000"/>
                  </a:schemeClr>
                </a:solidFill>
              </a:rPr>
            </a:br>
            <a:endParaRPr lang="en-US" sz="4400" dirty="0">
              <a:solidFill>
                <a:schemeClr val="accent1">
                  <a:lumMod val="75000"/>
                </a:schemeClr>
              </a:solidFill>
            </a:endParaRPr>
          </a:p>
        </p:txBody>
      </p:sp>
      <p:sp>
        <p:nvSpPr>
          <p:cNvPr id="61443" name="Content Placeholder 2"/>
          <p:cNvSpPr>
            <a:spLocks noGrp="1"/>
          </p:cNvSpPr>
          <p:nvPr>
            <p:ph idx="1"/>
          </p:nvPr>
        </p:nvSpPr>
        <p:spPr/>
        <p:txBody>
          <a:bodyPr>
            <a:normAutofit/>
          </a:bodyPr>
          <a:lstStyle/>
          <a:p>
            <a:pPr eaLnBrk="1" hangingPunct="1"/>
            <a:r>
              <a:rPr lang="en-US" dirty="0" smtClean="0"/>
              <a:t>Model anger reducer PLUS reminder</a:t>
            </a:r>
          </a:p>
          <a:p>
            <a:pPr lvl="1" eaLnBrk="1" hangingPunct="1"/>
            <a:r>
              <a:rPr lang="en-US" dirty="0" smtClean="0">
                <a:solidFill>
                  <a:srgbClr val="FF0000"/>
                </a:solidFill>
              </a:rPr>
              <a:t>“I take a long, slow deep breath and say to myself…” </a:t>
            </a:r>
          </a:p>
          <a:p>
            <a:pPr lvl="1" eaLnBrk="1" hangingPunct="1"/>
            <a:r>
              <a:rPr lang="en-US" b="1" dirty="0" smtClean="0"/>
              <a:t>Before </a:t>
            </a:r>
            <a:r>
              <a:rPr lang="en-US" dirty="0" smtClean="0"/>
              <a:t>– When you can anticipate</a:t>
            </a:r>
          </a:p>
          <a:p>
            <a:pPr lvl="2"/>
            <a:r>
              <a:rPr lang="en-US" i="1" dirty="0" smtClean="0"/>
              <a:t>“You can do this…”</a:t>
            </a:r>
          </a:p>
          <a:p>
            <a:pPr lvl="1" eaLnBrk="1" hangingPunct="1"/>
            <a:r>
              <a:rPr lang="en-US" b="1" dirty="0" smtClean="0"/>
              <a:t>During</a:t>
            </a:r>
            <a:r>
              <a:rPr lang="en-US" dirty="0" smtClean="0"/>
              <a:t> – To keep your cool</a:t>
            </a:r>
          </a:p>
          <a:p>
            <a:pPr lvl="2"/>
            <a:r>
              <a:rPr lang="en-US" i="1" dirty="0" smtClean="0"/>
              <a:t>“Chill, take it easy…”</a:t>
            </a:r>
          </a:p>
          <a:p>
            <a:pPr lvl="1" eaLnBrk="1" hangingPunct="1"/>
            <a:r>
              <a:rPr lang="en-US" dirty="0" smtClean="0"/>
              <a:t> </a:t>
            </a:r>
            <a:r>
              <a:rPr lang="en-US" b="1" dirty="0" smtClean="0"/>
              <a:t>After</a:t>
            </a:r>
            <a:r>
              <a:rPr lang="en-US" dirty="0" smtClean="0"/>
              <a:t> – Self-reinforcing or self-coaching</a:t>
            </a:r>
          </a:p>
          <a:p>
            <a:pPr lvl="2"/>
            <a:r>
              <a:rPr lang="en-US" i="1" dirty="0" smtClean="0"/>
              <a:t>“Good job, man!” or “I need to practice more.”</a:t>
            </a:r>
          </a:p>
          <a:p>
            <a:pPr lvl="1" eaLnBrk="1" hangingPunct="1"/>
            <a:endParaRPr lang="en-US" dirty="0" smtClean="0"/>
          </a:p>
        </p:txBody>
      </p:sp>
    </p:spTree>
    <p:extLst>
      <p:ext uri="{BB962C8B-B14F-4D97-AF65-F5344CB8AC3E}">
        <p14:creationId xmlns:p14="http://schemas.microsoft.com/office/powerpoint/2010/main" val="184734843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IV continued</a:t>
            </a:r>
            <a:endParaRPr lang="en-US" sz="4400" dirty="0">
              <a:solidFill>
                <a:srgbClr val="FFC000"/>
              </a:solidFill>
            </a:endParaRPr>
          </a:p>
        </p:txBody>
      </p:sp>
      <p:sp>
        <p:nvSpPr>
          <p:cNvPr id="62467" name="Content Placeholder 2"/>
          <p:cNvSpPr>
            <a:spLocks noGrp="1"/>
          </p:cNvSpPr>
          <p:nvPr>
            <p:ph idx="1"/>
          </p:nvPr>
        </p:nvSpPr>
        <p:spPr/>
        <p:txBody>
          <a:bodyPr>
            <a:normAutofit lnSpcReduction="10000"/>
          </a:bodyPr>
          <a:lstStyle/>
          <a:p>
            <a:pPr eaLnBrk="1" hangingPunct="1"/>
            <a:r>
              <a:rPr lang="en-US" dirty="0" smtClean="0"/>
              <a:t>Complete </a:t>
            </a:r>
            <a:r>
              <a:rPr lang="en-US" dirty="0" smtClean="0">
                <a:solidFill>
                  <a:srgbClr val="FF0000"/>
                </a:solidFill>
              </a:rPr>
              <a:t>taunting exercise </a:t>
            </a:r>
            <a:r>
              <a:rPr lang="en-US" dirty="0" smtClean="0"/>
              <a:t>a minimum of 5X’s</a:t>
            </a:r>
          </a:p>
          <a:p>
            <a:pPr lvl="1" eaLnBrk="1" hangingPunct="1"/>
            <a:r>
              <a:rPr lang="en-US" dirty="0" smtClean="0"/>
              <a:t>Why practice?</a:t>
            </a:r>
          </a:p>
          <a:p>
            <a:pPr lvl="1" eaLnBrk="1" hangingPunct="1"/>
            <a:r>
              <a:rPr lang="en-US" dirty="0" smtClean="0"/>
              <a:t>Write reminders on 3X5 card</a:t>
            </a:r>
          </a:p>
          <a:p>
            <a:pPr lvl="1" eaLnBrk="1" hangingPunct="1"/>
            <a:r>
              <a:rPr lang="en-US" dirty="0" smtClean="0"/>
              <a:t>Tape lines 4 feet apart</a:t>
            </a:r>
          </a:p>
          <a:p>
            <a:pPr lvl="1" eaLnBrk="1" hangingPunct="1"/>
            <a:r>
              <a:rPr lang="en-US" dirty="0" smtClean="0"/>
              <a:t>30 seconds of “before” reminders</a:t>
            </a:r>
          </a:p>
          <a:p>
            <a:pPr lvl="1" eaLnBrk="1" hangingPunct="1"/>
            <a:r>
              <a:rPr lang="en-US" dirty="0" smtClean="0"/>
              <a:t>30 seconds of taunting within the rules</a:t>
            </a:r>
          </a:p>
          <a:p>
            <a:pPr lvl="1" eaLnBrk="1" hangingPunct="1"/>
            <a:r>
              <a:rPr lang="en-US" dirty="0" smtClean="0"/>
              <a:t>Handshakes and debriefing</a:t>
            </a:r>
          </a:p>
          <a:p>
            <a:pPr lvl="1" eaLnBrk="1" hangingPunct="1"/>
            <a:r>
              <a:rPr lang="en-US" dirty="0" smtClean="0">
                <a:solidFill>
                  <a:srgbClr val="FF0000"/>
                </a:solidFill>
              </a:rPr>
              <a:t>Trainers model first!</a:t>
            </a:r>
          </a:p>
          <a:p>
            <a:pPr lvl="1"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9978604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IV continued</a:t>
            </a:r>
            <a:endParaRPr lang="en-US" sz="4400" dirty="0">
              <a:solidFill>
                <a:srgbClr val="FFC000"/>
              </a:solidFill>
            </a:endParaRPr>
          </a:p>
        </p:txBody>
      </p:sp>
      <p:sp>
        <p:nvSpPr>
          <p:cNvPr id="65539" name="Content Placeholder 2"/>
          <p:cNvSpPr>
            <a:spLocks noGrp="1"/>
          </p:cNvSpPr>
          <p:nvPr>
            <p:ph idx="1"/>
          </p:nvPr>
        </p:nvSpPr>
        <p:spPr/>
        <p:txBody>
          <a:bodyPr>
            <a:normAutofit lnSpcReduction="10000"/>
          </a:bodyPr>
          <a:lstStyle/>
          <a:p>
            <a:pPr eaLnBrk="1" hangingPunct="1"/>
            <a:r>
              <a:rPr lang="en-US" dirty="0" smtClean="0">
                <a:solidFill>
                  <a:srgbClr val="FF0000"/>
                </a:solidFill>
              </a:rPr>
              <a:t>Consequential Thinking</a:t>
            </a:r>
          </a:p>
          <a:p>
            <a:pPr lvl="1"/>
            <a:r>
              <a:rPr lang="en-US" dirty="0" smtClean="0"/>
              <a:t>Part of George </a:t>
            </a:r>
            <a:r>
              <a:rPr lang="en-US" dirty="0" err="1" smtClean="0"/>
              <a:t>Spivack’s</a:t>
            </a:r>
            <a:r>
              <a:rPr lang="en-US" dirty="0" smtClean="0"/>
              <a:t> interpersonal cognitive problem-solving (ICPS) skills</a:t>
            </a:r>
          </a:p>
          <a:p>
            <a:pPr lvl="1"/>
            <a:r>
              <a:rPr lang="en-US" dirty="0" smtClean="0"/>
              <a:t>Ability to think of different things that might happen in a situation</a:t>
            </a:r>
          </a:p>
          <a:p>
            <a:pPr lvl="1"/>
            <a:endParaRPr lang="en-US" dirty="0" smtClean="0">
              <a:solidFill>
                <a:srgbClr val="FF0000"/>
              </a:solidFill>
            </a:endParaRPr>
          </a:p>
          <a:p>
            <a:pPr eaLnBrk="1" hangingPunct="1"/>
            <a:r>
              <a:rPr lang="en-US" dirty="0" smtClean="0">
                <a:solidFill>
                  <a:srgbClr val="FF0000"/>
                </a:solidFill>
              </a:rPr>
              <a:t>Explain “thinking ahead” </a:t>
            </a:r>
            <a:r>
              <a:rPr lang="en-US" dirty="0" smtClean="0"/>
              <a:t>and discuss as “If…then…” scenarios</a:t>
            </a:r>
          </a:p>
          <a:p>
            <a:pPr lvl="1" eaLnBrk="1" hangingPunct="1"/>
            <a:r>
              <a:rPr lang="en-US" b="1" i="1" dirty="0" smtClean="0"/>
              <a:t>If I </a:t>
            </a:r>
            <a:r>
              <a:rPr lang="en-US" b="1" dirty="0" smtClean="0"/>
              <a:t>(misbehave) now, </a:t>
            </a:r>
            <a:r>
              <a:rPr lang="en-US" b="1" i="1" dirty="0" smtClean="0"/>
              <a:t>then I will </a:t>
            </a:r>
            <a:r>
              <a:rPr lang="en-US" b="1" dirty="0" smtClean="0"/>
              <a:t>(negative consequences)</a:t>
            </a:r>
          </a:p>
          <a:p>
            <a:pPr eaLnBrk="1" hangingPunct="1"/>
            <a:endParaRPr lang="en-US" dirty="0" smtClean="0"/>
          </a:p>
        </p:txBody>
      </p:sp>
    </p:spTree>
    <p:extLst>
      <p:ext uri="{BB962C8B-B14F-4D97-AF65-F5344CB8AC3E}">
        <p14:creationId xmlns:p14="http://schemas.microsoft.com/office/powerpoint/2010/main" val="319409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Automatic Processing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Daniel </a:t>
            </a:r>
            <a:r>
              <a:rPr lang="en-US" dirty="0" err="1"/>
              <a:t>Kahneman’s</a:t>
            </a:r>
            <a:r>
              <a:rPr lang="en-US" dirty="0"/>
              <a:t> </a:t>
            </a:r>
            <a:r>
              <a:rPr lang="en-US" i="1" dirty="0"/>
              <a:t>Thinking, Fast and </a:t>
            </a:r>
            <a:r>
              <a:rPr lang="en-US" i="1" dirty="0" smtClean="0"/>
              <a:t>Slow</a:t>
            </a:r>
          </a:p>
          <a:p>
            <a:pPr lvl="1"/>
            <a:r>
              <a:rPr lang="en-US" i="1" dirty="0" smtClean="0"/>
              <a:t>System 1 (fast) and System 2 (slow)\</a:t>
            </a:r>
          </a:p>
          <a:p>
            <a:r>
              <a:rPr lang="en-US" dirty="0" smtClean="0"/>
              <a:t>Automatic Processing</a:t>
            </a:r>
          </a:p>
          <a:p>
            <a:pPr lvl="1"/>
            <a:r>
              <a:rPr lang="en-US" dirty="0" smtClean="0"/>
              <a:t>Quick, no effort, suppresses ambiguity &amp; doubt</a:t>
            </a:r>
          </a:p>
          <a:p>
            <a:pPr lvl="1"/>
            <a:r>
              <a:rPr lang="en-US" dirty="0" smtClean="0"/>
              <a:t>Focuses on existing evidence &amp; ignores less salient evidence</a:t>
            </a:r>
          </a:p>
          <a:p>
            <a:pPr lvl="1"/>
            <a:r>
              <a:rPr lang="en-US" dirty="0" smtClean="0"/>
              <a:t>Confirms existing beliefs</a:t>
            </a:r>
          </a:p>
          <a:p>
            <a:r>
              <a:rPr lang="en-US" dirty="0" smtClean="0"/>
              <a:t>Automatic processing has value…</a:t>
            </a:r>
          </a:p>
          <a:p>
            <a:r>
              <a:rPr lang="en-US" dirty="0" smtClean="0"/>
              <a:t>…but not when DELIBERATE processing is needed</a:t>
            </a:r>
            <a:endParaRPr lang="en-US" dirty="0"/>
          </a:p>
          <a:p>
            <a:pPr marL="457200" lvl="1" indent="0">
              <a:buNone/>
            </a:pPr>
            <a:endParaRPr lang="en-US" i="1" dirty="0" smtClean="0"/>
          </a:p>
        </p:txBody>
      </p:sp>
    </p:spTree>
    <p:extLst>
      <p:ext uri="{BB962C8B-B14F-4D97-AF65-F5344CB8AC3E}">
        <p14:creationId xmlns:p14="http://schemas.microsoft.com/office/powerpoint/2010/main" val="16270786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IV continued</a:t>
            </a:r>
            <a:endParaRPr lang="en-US" sz="4400" dirty="0">
              <a:solidFill>
                <a:srgbClr val="FFC000"/>
              </a:solidFill>
            </a:endParaRPr>
          </a:p>
        </p:txBody>
      </p:sp>
      <p:sp>
        <p:nvSpPr>
          <p:cNvPr id="66563" name="Content Placeholder 2"/>
          <p:cNvSpPr>
            <a:spLocks noGrp="1"/>
          </p:cNvSpPr>
          <p:nvPr>
            <p:ph idx="1"/>
          </p:nvPr>
        </p:nvSpPr>
        <p:spPr/>
        <p:txBody>
          <a:bodyPr/>
          <a:lstStyle/>
          <a:p>
            <a:pPr eaLnBrk="1" hangingPunct="1"/>
            <a:r>
              <a:rPr lang="en-US" dirty="0" smtClean="0"/>
              <a:t>Brainstorm all the </a:t>
            </a:r>
            <a:r>
              <a:rPr lang="en-US" dirty="0" smtClean="0">
                <a:solidFill>
                  <a:srgbClr val="FF0000"/>
                </a:solidFill>
              </a:rPr>
              <a:t>positives and all the negatives</a:t>
            </a:r>
            <a:r>
              <a:rPr lang="en-US" dirty="0" smtClean="0"/>
              <a:t> that come from fighting </a:t>
            </a:r>
          </a:p>
          <a:p>
            <a:pPr eaLnBrk="1" hangingPunct="1"/>
            <a:r>
              <a:rPr lang="en-US" dirty="0" smtClean="0"/>
              <a:t>Differentiate </a:t>
            </a:r>
            <a:r>
              <a:rPr lang="en-US" dirty="0" smtClean="0">
                <a:solidFill>
                  <a:srgbClr val="FF0000"/>
                </a:solidFill>
              </a:rPr>
              <a:t>short- and long-term consequences</a:t>
            </a:r>
          </a:p>
          <a:p>
            <a:pPr eaLnBrk="1" hangingPunct="1"/>
            <a:r>
              <a:rPr lang="en-US" dirty="0" smtClean="0">
                <a:solidFill>
                  <a:srgbClr val="FF0000"/>
                </a:solidFill>
              </a:rPr>
              <a:t>On board, </a:t>
            </a:r>
            <a:r>
              <a:rPr lang="en-US" dirty="0" smtClean="0"/>
              <a:t>write </a:t>
            </a:r>
            <a:r>
              <a:rPr lang="en-US" i="1" dirty="0" smtClean="0"/>
              <a:t>reminder</a:t>
            </a:r>
            <a:r>
              <a:rPr lang="en-US" dirty="0" smtClean="0"/>
              <a:t> + </a:t>
            </a:r>
            <a:r>
              <a:rPr lang="en-US" i="1" dirty="0" smtClean="0"/>
              <a:t>thinking ahead </a:t>
            </a:r>
            <a:r>
              <a:rPr lang="en-US" dirty="0" smtClean="0"/>
              <a:t>+ </a:t>
            </a:r>
            <a:r>
              <a:rPr lang="en-US" i="1" dirty="0" smtClean="0"/>
              <a:t>goal-directed</a:t>
            </a:r>
            <a:r>
              <a:rPr lang="en-US" dirty="0" smtClean="0"/>
              <a:t> </a:t>
            </a:r>
            <a:r>
              <a:rPr lang="en-US" i="1" dirty="0" smtClean="0"/>
              <a:t>behavior</a:t>
            </a:r>
          </a:p>
          <a:p>
            <a:pPr lvl="1" eaLnBrk="1" hangingPunct="1"/>
            <a:r>
              <a:rPr lang="en-US" i="1" dirty="0" smtClean="0"/>
              <a:t>“What is my goal here?”</a:t>
            </a:r>
          </a:p>
          <a:p>
            <a:pPr lvl="1" eaLnBrk="1" hangingPunct="1"/>
            <a:r>
              <a:rPr lang="en-US" dirty="0" smtClean="0"/>
              <a:t>Calm yourself, think first, then act</a:t>
            </a:r>
          </a:p>
        </p:txBody>
      </p:sp>
    </p:spTree>
    <p:extLst>
      <p:ext uri="{BB962C8B-B14F-4D97-AF65-F5344CB8AC3E}">
        <p14:creationId xmlns:p14="http://schemas.microsoft.com/office/powerpoint/2010/main" val="86461858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IV concludes</a:t>
            </a:r>
            <a:endParaRPr lang="en-US" sz="4400" dirty="0">
              <a:solidFill>
                <a:srgbClr val="FFC000"/>
              </a:solidFill>
            </a:endParaRPr>
          </a:p>
        </p:txBody>
      </p:sp>
      <p:sp>
        <p:nvSpPr>
          <p:cNvPr id="67587" name="Content Placeholder 2"/>
          <p:cNvSpPr>
            <a:spLocks noGrp="1"/>
          </p:cNvSpPr>
          <p:nvPr>
            <p:ph idx="1"/>
          </p:nvPr>
        </p:nvSpPr>
        <p:spPr/>
        <p:txBody>
          <a:bodyPr/>
          <a:lstStyle/>
          <a:p>
            <a:pPr eaLnBrk="1" hangingPunct="1"/>
            <a:r>
              <a:rPr lang="en-US" dirty="0" smtClean="0"/>
              <a:t>Clients complete </a:t>
            </a:r>
            <a:r>
              <a:rPr lang="en-US" i="1" dirty="0" smtClean="0"/>
              <a:t>“If I… then… So I will”</a:t>
            </a:r>
            <a:r>
              <a:rPr lang="en-US" dirty="0" smtClean="0"/>
              <a:t> exercise </a:t>
            </a:r>
          </a:p>
          <a:p>
            <a:pPr eaLnBrk="1" hangingPunct="1"/>
            <a:endParaRPr lang="en-US" dirty="0"/>
          </a:p>
          <a:p>
            <a:pPr eaLnBrk="1" hangingPunct="1"/>
            <a:r>
              <a:rPr lang="en-US" dirty="0" smtClean="0"/>
              <a:t>“Be cool. </a:t>
            </a:r>
            <a:r>
              <a:rPr lang="en-US" i="1" u="sng" dirty="0" smtClean="0"/>
              <a:t>If I </a:t>
            </a:r>
            <a:r>
              <a:rPr lang="en-US" dirty="0" smtClean="0"/>
              <a:t>shove him, </a:t>
            </a:r>
            <a:r>
              <a:rPr lang="en-US" i="1" u="sng" dirty="0" smtClean="0"/>
              <a:t>then</a:t>
            </a:r>
            <a:r>
              <a:rPr lang="en-US" dirty="0" smtClean="0"/>
              <a:t> he’s gonna come back at me. </a:t>
            </a:r>
            <a:r>
              <a:rPr lang="en-US" i="1" u="sng" dirty="0" smtClean="0"/>
              <a:t>So I will </a:t>
            </a:r>
            <a:r>
              <a:rPr lang="en-US" dirty="0" smtClean="0"/>
              <a:t>tell him this ain’t worth a suspension and walk off.”</a:t>
            </a:r>
          </a:p>
          <a:p>
            <a:pPr lvl="1" eaLnBrk="1" hangingPunct="1"/>
            <a:r>
              <a:rPr lang="en-US" dirty="0" smtClean="0"/>
              <a:t>Reminder + thinking ahead</a:t>
            </a:r>
          </a:p>
          <a:p>
            <a:pPr eaLnBrk="1" hangingPunct="1"/>
            <a:endParaRPr lang="en-US" dirty="0" smtClean="0">
              <a:solidFill>
                <a:srgbClr val="C00000"/>
              </a:solidFill>
            </a:endParaRPr>
          </a:p>
          <a:p>
            <a:pPr eaLnBrk="1" hangingPunct="1"/>
            <a:endParaRPr lang="en-US" dirty="0" smtClean="0"/>
          </a:p>
        </p:txBody>
      </p:sp>
    </p:spTree>
    <p:extLst>
      <p:ext uri="{BB962C8B-B14F-4D97-AF65-F5344CB8AC3E}">
        <p14:creationId xmlns:p14="http://schemas.microsoft.com/office/powerpoint/2010/main" val="273984958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eaLnBrk="1" fontAlgn="auto" hangingPunct="1">
              <a:spcAft>
                <a:spcPts val="0"/>
              </a:spcAft>
              <a:defRPr/>
            </a:pPr>
            <a:r>
              <a:rPr lang="en-US" dirty="0" smtClean="0">
                <a:solidFill>
                  <a:srgbClr val="FFC000"/>
                </a:solidFill>
              </a:rPr>
              <a:t>Module IV concludes</a:t>
            </a:r>
            <a:endParaRPr lang="en-US" dirty="0">
              <a:solidFill>
                <a:srgbClr val="FFC000"/>
              </a:solidFill>
            </a:endParaRPr>
          </a:p>
        </p:txBody>
      </p:sp>
      <p:sp>
        <p:nvSpPr>
          <p:cNvPr id="69635" name="Content Placeholder 2"/>
          <p:cNvSpPr>
            <a:spLocks noGrp="1"/>
          </p:cNvSpPr>
          <p:nvPr>
            <p:ph idx="1"/>
          </p:nvPr>
        </p:nvSpPr>
        <p:spPr/>
        <p:txBody>
          <a:bodyPr/>
          <a:lstStyle/>
          <a:p>
            <a:pPr eaLnBrk="1" hangingPunct="1"/>
            <a:r>
              <a:rPr lang="en-US" i="1" dirty="0" smtClean="0">
                <a:solidFill>
                  <a:srgbClr val="C00000"/>
                </a:solidFill>
              </a:rPr>
              <a:t>Comprehension Check Decision Point – </a:t>
            </a:r>
          </a:p>
          <a:p>
            <a:pPr eaLnBrk="1" hangingPunct="1"/>
            <a:r>
              <a:rPr lang="en-US" i="1" dirty="0" smtClean="0">
                <a:solidFill>
                  <a:srgbClr val="C00000"/>
                </a:solidFill>
              </a:rPr>
              <a:t>Complete </a:t>
            </a:r>
            <a:r>
              <a:rPr lang="en-US" i="1" u="sng" dirty="0" smtClean="0">
                <a:solidFill>
                  <a:srgbClr val="C00000"/>
                </a:solidFill>
              </a:rPr>
              <a:t>Checking It Out</a:t>
            </a:r>
            <a:r>
              <a:rPr lang="en-US" i="1" dirty="0" smtClean="0">
                <a:solidFill>
                  <a:srgbClr val="C00000"/>
                </a:solidFill>
              </a:rPr>
              <a:t> IV-2</a:t>
            </a:r>
            <a:r>
              <a:rPr lang="en-US" i="1" dirty="0" smtClean="0"/>
              <a:t> </a:t>
            </a:r>
          </a:p>
          <a:p>
            <a:pPr eaLnBrk="1" hangingPunct="1"/>
            <a:r>
              <a:rPr lang="en-US" i="1" dirty="0" smtClean="0"/>
              <a:t>Questions and Concerns?</a:t>
            </a:r>
          </a:p>
          <a:p>
            <a:pPr eaLnBrk="1" hangingPunct="1"/>
            <a:endParaRPr lang="en-US" i="1" dirty="0" smtClean="0"/>
          </a:p>
          <a:p>
            <a:pPr eaLnBrk="1" hangingPunct="1">
              <a:buFont typeface="Wingdings 2" pitchFamily="18" charset="2"/>
              <a:buNone/>
            </a:pPr>
            <a:endParaRPr lang="en-US" i="1" dirty="0" smtClean="0"/>
          </a:p>
          <a:p>
            <a:pPr eaLnBrk="1" hangingPunct="1"/>
            <a:endParaRPr lang="en-US"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3810000"/>
            <a:ext cx="305098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1421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Autofit/>
          </a:bodyPr>
          <a:lstStyle/>
          <a:p>
            <a:pPr algn="ctr" eaLnBrk="1" fontAlgn="auto" hangingPunct="1">
              <a:spcAft>
                <a:spcPts val="0"/>
              </a:spcAft>
              <a:defRPr/>
            </a:pPr>
            <a:r>
              <a:rPr lang="en-US" sz="3600" dirty="0" smtClean="0">
                <a:solidFill>
                  <a:srgbClr val="FFC000"/>
                </a:solidFill>
              </a:rPr>
              <a:t>MODULE  V</a:t>
            </a:r>
            <a:br>
              <a:rPr lang="en-US" sz="3600" dirty="0" smtClean="0">
                <a:solidFill>
                  <a:srgbClr val="FFC000"/>
                </a:solidFill>
              </a:rPr>
            </a:br>
            <a:r>
              <a:rPr lang="en-US" sz="3600" dirty="0" smtClean="0">
                <a:solidFill>
                  <a:srgbClr val="FFC000"/>
                </a:solidFill>
              </a:rPr>
              <a:t>Social Problem Solving - Overview</a:t>
            </a:r>
            <a:endParaRPr lang="en-US" sz="3600" dirty="0">
              <a:solidFill>
                <a:srgbClr val="FFC000"/>
              </a:solidFill>
            </a:endParaRPr>
          </a:p>
        </p:txBody>
      </p:sp>
      <p:sp>
        <p:nvSpPr>
          <p:cNvPr id="70659" name="Content Placeholder 2"/>
          <p:cNvSpPr>
            <a:spLocks noGrp="1"/>
          </p:cNvSpPr>
          <p:nvPr>
            <p:ph idx="1"/>
          </p:nvPr>
        </p:nvSpPr>
        <p:spPr>
          <a:xfrm>
            <a:off x="442912" y="1737091"/>
            <a:ext cx="8229600" cy="4625609"/>
          </a:xfrm>
        </p:spPr>
        <p:txBody>
          <a:bodyPr/>
          <a:lstStyle/>
          <a:p>
            <a:r>
              <a:rPr lang="en-US" dirty="0" smtClean="0"/>
              <a:t>Training the skill of breaking down interpersonal and other conflicts into solvable problems</a:t>
            </a:r>
          </a:p>
          <a:p>
            <a:r>
              <a:rPr lang="en-US" dirty="0" smtClean="0"/>
              <a:t>“Problems” are defined and the steps to problem-solving trained</a:t>
            </a:r>
          </a:p>
          <a:p>
            <a:r>
              <a:rPr lang="en-US" dirty="0" smtClean="0"/>
              <a:t>Group members address at least one major school problem</a:t>
            </a:r>
            <a:endParaRPr lang="en-US" dirty="0"/>
          </a:p>
          <a:p>
            <a:pPr eaLnBrk="1" hangingPunct="1"/>
            <a:endParaRPr lang="en-US" b="1"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216"/>
          <a:stretch/>
        </p:blipFill>
        <p:spPr bwMode="auto">
          <a:xfrm>
            <a:off x="6734175" y="4800600"/>
            <a:ext cx="24098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95807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algn="ctr" eaLnBrk="1" fontAlgn="auto" hangingPunct="1">
              <a:spcAft>
                <a:spcPts val="0"/>
              </a:spcAft>
              <a:defRPr/>
            </a:pPr>
            <a:r>
              <a:rPr lang="en-US" sz="4400" dirty="0" smtClean="0">
                <a:solidFill>
                  <a:srgbClr val="FFC000"/>
                </a:solidFill>
              </a:rPr>
              <a:t>MODULE  V</a:t>
            </a:r>
            <a:br>
              <a:rPr lang="en-US" sz="4400" dirty="0" smtClean="0">
                <a:solidFill>
                  <a:srgbClr val="FFC000"/>
                </a:solidFill>
              </a:rPr>
            </a:br>
            <a:r>
              <a:rPr lang="en-US" sz="4400" dirty="0" smtClean="0">
                <a:solidFill>
                  <a:srgbClr val="FFC000"/>
                </a:solidFill>
              </a:rPr>
              <a:t>Social Problem Solving</a:t>
            </a:r>
            <a:endParaRPr lang="en-US" dirty="0">
              <a:solidFill>
                <a:srgbClr val="FFC000"/>
              </a:solidFill>
            </a:endParaRPr>
          </a:p>
        </p:txBody>
      </p:sp>
      <p:sp>
        <p:nvSpPr>
          <p:cNvPr id="70659" name="Content Placeholder 2"/>
          <p:cNvSpPr>
            <a:spLocks noGrp="1"/>
          </p:cNvSpPr>
          <p:nvPr>
            <p:ph idx="1"/>
          </p:nvPr>
        </p:nvSpPr>
        <p:spPr/>
        <p:txBody>
          <a:bodyPr/>
          <a:lstStyle/>
          <a:p>
            <a:r>
              <a:rPr lang="en-US" b="1" dirty="0"/>
              <a:t>STOP AND THINK: WHAT IS THE PROBLEM?</a:t>
            </a:r>
            <a:endParaRPr lang="en-US" dirty="0"/>
          </a:p>
          <a:p>
            <a:r>
              <a:rPr lang="en-US" b="1" dirty="0"/>
              <a:t>WHAT CAN I DO?</a:t>
            </a:r>
            <a:endParaRPr lang="en-US" dirty="0"/>
          </a:p>
          <a:p>
            <a:r>
              <a:rPr lang="en-US" b="1" dirty="0"/>
              <a:t>WHAT WILL HAPPEN IF?</a:t>
            </a:r>
            <a:endParaRPr lang="en-US" dirty="0"/>
          </a:p>
          <a:p>
            <a:r>
              <a:rPr lang="en-US" b="1" dirty="0"/>
              <a:t>WHICH SHOULD I CHOOSE?</a:t>
            </a:r>
            <a:endParaRPr lang="en-US" dirty="0"/>
          </a:p>
          <a:p>
            <a:r>
              <a:rPr lang="en-US" b="1" dirty="0"/>
              <a:t>NOW DO IT!</a:t>
            </a:r>
            <a:endParaRPr lang="en-US" dirty="0"/>
          </a:p>
          <a:p>
            <a:r>
              <a:rPr lang="en-US" b="1" dirty="0"/>
              <a:t>HOW DID I DO?</a:t>
            </a:r>
            <a:endParaRPr lang="en-US" dirty="0"/>
          </a:p>
          <a:p>
            <a:pPr eaLnBrk="1" hangingPunct="1"/>
            <a:endParaRPr lang="en-US" b="1"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216"/>
          <a:stretch/>
        </p:blipFill>
        <p:spPr bwMode="auto">
          <a:xfrm>
            <a:off x="5934075" y="3695701"/>
            <a:ext cx="24098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22276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400" dirty="0" smtClean="0">
                <a:solidFill>
                  <a:srgbClr val="FFC000"/>
                </a:solidFill>
              </a:rPr>
              <a:t>MODULE  V</a:t>
            </a:r>
            <a:br>
              <a:rPr lang="en-US" sz="4400" dirty="0" smtClean="0">
                <a:solidFill>
                  <a:srgbClr val="FFC000"/>
                </a:solidFill>
              </a:rPr>
            </a:br>
            <a:r>
              <a:rPr lang="en-US" sz="4400" dirty="0" smtClean="0">
                <a:solidFill>
                  <a:srgbClr val="FFC000"/>
                </a:solidFill>
              </a:rPr>
              <a:t>Trainers’ Hints</a:t>
            </a:r>
            <a:endParaRPr lang="en-US" dirty="0">
              <a:solidFill>
                <a:srgbClr val="FFC000"/>
              </a:solidFill>
            </a:endParaRPr>
          </a:p>
        </p:txBody>
      </p:sp>
      <p:sp>
        <p:nvSpPr>
          <p:cNvPr id="70659" name="Content Placeholder 2"/>
          <p:cNvSpPr>
            <a:spLocks noGrp="1"/>
          </p:cNvSpPr>
          <p:nvPr>
            <p:ph idx="1"/>
          </p:nvPr>
        </p:nvSpPr>
        <p:spPr/>
        <p:txBody>
          <a:bodyPr/>
          <a:lstStyle/>
          <a:p>
            <a:pPr eaLnBrk="1" hangingPunct="1"/>
            <a:r>
              <a:rPr lang="en-US" dirty="0" smtClean="0"/>
              <a:t>Use authentic problems as much as possible for training</a:t>
            </a:r>
          </a:p>
          <a:p>
            <a:pPr eaLnBrk="1" hangingPunct="1"/>
            <a:r>
              <a:rPr lang="en-US" dirty="0" smtClean="0"/>
              <a:t>Remember the need for behavioral skills training throughout</a:t>
            </a:r>
          </a:p>
          <a:p>
            <a:pPr lvl="1"/>
            <a:r>
              <a:rPr lang="en-US" dirty="0" smtClean="0"/>
              <a:t>Don’t just tell us what you are going to do, show us</a:t>
            </a:r>
          </a:p>
          <a:p>
            <a:pPr eaLnBrk="1" hangingPunct="1"/>
            <a:r>
              <a:rPr lang="en-US" dirty="0" smtClean="0"/>
              <a:t>Convey “challenges” as a motivating tool</a:t>
            </a:r>
          </a:p>
          <a:p>
            <a:pPr lvl="1"/>
            <a:r>
              <a:rPr lang="en-US" dirty="0" smtClean="0"/>
              <a:t>See top p.147</a:t>
            </a:r>
          </a:p>
        </p:txBody>
      </p:sp>
    </p:spTree>
    <p:extLst>
      <p:ext uri="{BB962C8B-B14F-4D97-AF65-F5344CB8AC3E}">
        <p14:creationId xmlns:p14="http://schemas.microsoft.com/office/powerpoint/2010/main" val="365375981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V continued</a:t>
            </a:r>
            <a:endParaRPr lang="en-US" dirty="0">
              <a:solidFill>
                <a:srgbClr val="FFC000"/>
              </a:solidFill>
            </a:endParaRPr>
          </a:p>
        </p:txBody>
      </p:sp>
      <p:sp>
        <p:nvSpPr>
          <p:cNvPr id="74755" name="Content Placeholder 2"/>
          <p:cNvSpPr>
            <a:spLocks noGrp="1"/>
          </p:cNvSpPr>
          <p:nvPr>
            <p:ph idx="1"/>
          </p:nvPr>
        </p:nvSpPr>
        <p:spPr/>
        <p:txBody>
          <a:bodyPr/>
          <a:lstStyle/>
          <a:p>
            <a:r>
              <a:rPr lang="en-US" b="1" dirty="0"/>
              <a:t>STOP AND THINK: WHAT IS THE PROBLEM?</a:t>
            </a:r>
            <a:endParaRPr lang="en-US" dirty="0"/>
          </a:p>
          <a:p>
            <a:pPr lvl="1"/>
            <a:r>
              <a:rPr lang="en-US" dirty="0" smtClean="0"/>
              <a:t>Help them learn to </a:t>
            </a:r>
            <a:r>
              <a:rPr lang="en-US" u="sng" dirty="0" smtClean="0"/>
              <a:t>own the problem</a:t>
            </a:r>
          </a:p>
          <a:p>
            <a:pPr lvl="2"/>
            <a:r>
              <a:rPr lang="en-US" dirty="0" smtClean="0"/>
              <a:t>Not another’s behavior, but my response to it</a:t>
            </a:r>
          </a:p>
          <a:p>
            <a:pPr lvl="1"/>
            <a:r>
              <a:rPr lang="en-US" dirty="0" smtClean="0"/>
              <a:t>Goal and obstacle construction</a:t>
            </a:r>
          </a:p>
          <a:p>
            <a:pPr marL="457200" lvl="1" indent="0">
              <a:buNone/>
            </a:pPr>
            <a:r>
              <a:rPr lang="en-US" dirty="0" smtClean="0"/>
              <a:t> </a:t>
            </a:r>
          </a:p>
          <a:p>
            <a:r>
              <a:rPr lang="en-US" i="1" dirty="0"/>
              <a:t>“I WANT to stay out of </a:t>
            </a:r>
            <a:r>
              <a:rPr lang="en-US" i="1" dirty="0" smtClean="0"/>
              <a:t>trouble (goal) </a:t>
            </a:r>
            <a:r>
              <a:rPr lang="en-US" i="1" dirty="0"/>
              <a:t>BUT my enemies keep hassling </a:t>
            </a:r>
            <a:r>
              <a:rPr lang="en-US" i="1" dirty="0" smtClean="0"/>
              <a:t>me (obstacle)</a:t>
            </a:r>
            <a:endParaRPr lang="en-US" dirty="0" smtClean="0"/>
          </a:p>
        </p:txBody>
      </p:sp>
    </p:spTree>
    <p:extLst>
      <p:ext uri="{BB962C8B-B14F-4D97-AF65-F5344CB8AC3E}">
        <p14:creationId xmlns:p14="http://schemas.microsoft.com/office/powerpoint/2010/main" val="11009106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V continued</a:t>
            </a:r>
            <a:endParaRPr lang="en-US" dirty="0">
              <a:solidFill>
                <a:srgbClr val="FFC000"/>
              </a:solidFill>
            </a:endParaRPr>
          </a:p>
        </p:txBody>
      </p:sp>
      <p:sp>
        <p:nvSpPr>
          <p:cNvPr id="74755" name="Content Placeholder 2"/>
          <p:cNvSpPr>
            <a:spLocks noGrp="1"/>
          </p:cNvSpPr>
          <p:nvPr>
            <p:ph idx="1"/>
          </p:nvPr>
        </p:nvSpPr>
        <p:spPr/>
        <p:txBody>
          <a:bodyPr>
            <a:normAutofit fontScale="92500" lnSpcReduction="20000"/>
          </a:bodyPr>
          <a:lstStyle/>
          <a:p>
            <a:pPr marL="118872" indent="0" algn="ctr" eaLnBrk="1" hangingPunct="1">
              <a:buNone/>
            </a:pPr>
            <a:r>
              <a:rPr lang="en-US" b="1" dirty="0" smtClean="0">
                <a:solidFill>
                  <a:srgbClr val="FF0000"/>
                </a:solidFill>
              </a:rPr>
              <a:t>The Cousin Problem</a:t>
            </a:r>
          </a:p>
          <a:p>
            <a:pPr eaLnBrk="1" hangingPunct="1"/>
            <a:endParaRPr lang="en-US" dirty="0" smtClean="0"/>
          </a:p>
          <a:p>
            <a:pPr eaLnBrk="1" hangingPunct="1"/>
            <a:endParaRPr lang="en-US" dirty="0"/>
          </a:p>
          <a:p>
            <a:pPr eaLnBrk="1" hangingPunct="1"/>
            <a:r>
              <a:rPr lang="en-US" dirty="0" smtClean="0"/>
              <a:t>“Imagine you are about to go into school for first period when your cousin runs up and begs you to go help find some guys who were threatening him on the way to school. You have an important test first period that you studied for and know you can pass, but </a:t>
            </a:r>
            <a:r>
              <a:rPr lang="en-US" dirty="0"/>
              <a:t>h</a:t>
            </a:r>
            <a:r>
              <a:rPr lang="en-US" dirty="0" smtClean="0"/>
              <a:t>e’s your cousin and he could get hurt.” </a:t>
            </a:r>
          </a:p>
          <a:p>
            <a:pPr eaLnBrk="1" hangingPunct="1"/>
            <a:endParaRPr lang="en-US" dirty="0" smtClean="0"/>
          </a:p>
          <a:p>
            <a:pPr eaLnBrk="1" hangingPunct="1"/>
            <a:r>
              <a:rPr lang="en-US" b="1" dirty="0" smtClean="0"/>
              <a:t>What is my problem?</a:t>
            </a:r>
          </a:p>
        </p:txBody>
      </p:sp>
      <p:pic>
        <p:nvPicPr>
          <p:cNvPr id="74756" name="Picture 2" descr="http://www.clipartheaven.com/clipart/business_&amp;_office/cartoons_(a_-_c)/brainstor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211762"/>
            <a:ext cx="21447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0011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000" dirty="0" smtClean="0">
                <a:solidFill>
                  <a:srgbClr val="FFC000"/>
                </a:solidFill>
              </a:rPr>
              <a:t>MODULE  V continued</a:t>
            </a:r>
            <a:endParaRPr lang="en-US" dirty="0">
              <a:solidFill>
                <a:srgbClr val="FFC000"/>
              </a:solidFill>
            </a:endParaRPr>
          </a:p>
        </p:txBody>
      </p:sp>
      <p:sp>
        <p:nvSpPr>
          <p:cNvPr id="75779" name="Content Placeholder 2"/>
          <p:cNvSpPr>
            <a:spLocks noGrp="1"/>
          </p:cNvSpPr>
          <p:nvPr>
            <p:ph idx="1"/>
          </p:nvPr>
        </p:nvSpPr>
        <p:spPr/>
        <p:txBody>
          <a:bodyPr/>
          <a:lstStyle/>
          <a:p>
            <a:pPr eaLnBrk="1" hangingPunct="1"/>
            <a:r>
              <a:rPr lang="en-US" dirty="0" smtClean="0"/>
              <a:t>Practice problem </a:t>
            </a:r>
            <a:r>
              <a:rPr lang="en-US" b="1" dirty="0" smtClean="0"/>
              <a:t>definition </a:t>
            </a:r>
            <a:r>
              <a:rPr lang="en-US" dirty="0" smtClean="0"/>
              <a:t>(“I want… BUT…”) </a:t>
            </a:r>
          </a:p>
          <a:p>
            <a:pPr eaLnBrk="1" hangingPunct="1">
              <a:buFont typeface="Wingdings 2" pitchFamily="18" charset="2"/>
              <a:buNone/>
            </a:pPr>
            <a:endParaRPr lang="en-US" dirty="0" smtClean="0"/>
          </a:p>
          <a:p>
            <a:pPr eaLnBrk="1" hangingPunct="1"/>
            <a:r>
              <a:rPr lang="en-US" i="1" dirty="0" smtClean="0">
                <a:solidFill>
                  <a:srgbClr val="C00000"/>
                </a:solidFill>
              </a:rPr>
              <a:t>Comprehension Check Decision Point – </a:t>
            </a:r>
          </a:p>
          <a:p>
            <a:pPr eaLnBrk="1" hangingPunct="1"/>
            <a:r>
              <a:rPr lang="en-US" i="1" dirty="0" smtClean="0">
                <a:solidFill>
                  <a:srgbClr val="C00000"/>
                </a:solidFill>
              </a:rPr>
              <a:t>Complete </a:t>
            </a:r>
            <a:r>
              <a:rPr lang="en-US" i="1" u="sng" dirty="0" smtClean="0">
                <a:solidFill>
                  <a:srgbClr val="C00000"/>
                </a:solidFill>
              </a:rPr>
              <a:t>Checking It Out</a:t>
            </a:r>
            <a:r>
              <a:rPr lang="en-US" i="1" dirty="0" smtClean="0">
                <a:solidFill>
                  <a:srgbClr val="C00000"/>
                </a:solidFill>
              </a:rPr>
              <a:t> V-1 </a:t>
            </a:r>
            <a:r>
              <a:rPr lang="en-US" i="1" dirty="0" smtClean="0"/>
              <a:t>(p. 121 in Handouts)</a:t>
            </a:r>
            <a:endParaRPr lang="en-US" dirty="0" smtClean="0">
              <a:solidFill>
                <a:srgbClr val="C00000"/>
              </a:solidFill>
            </a:endParaRPr>
          </a:p>
          <a:p>
            <a:pPr eaLnBrk="1" hangingPunct="1"/>
            <a:endParaRPr lang="en-US" dirty="0" smtClean="0"/>
          </a:p>
        </p:txBody>
      </p:sp>
    </p:spTree>
    <p:extLst>
      <p:ext uri="{BB962C8B-B14F-4D97-AF65-F5344CB8AC3E}">
        <p14:creationId xmlns:p14="http://schemas.microsoft.com/office/powerpoint/2010/main" val="254034391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88363" cy="1143000"/>
          </a:xfrm>
          <a:solidFill>
            <a:srgbClr val="00B0F0"/>
          </a:solidFill>
        </p:spPr>
        <p:txBody>
          <a:bodyPr>
            <a:normAutofit fontScale="90000"/>
          </a:bodyPr>
          <a:lstStyle/>
          <a:p>
            <a:pPr algn="ctr" eaLnBrk="1" fontAlgn="auto" hangingPunct="1">
              <a:spcAft>
                <a:spcPts val="0"/>
              </a:spcAft>
              <a:defRPr/>
            </a:pPr>
            <a:r>
              <a:rPr lang="en-US" sz="4000" dirty="0" smtClean="0">
                <a:solidFill>
                  <a:schemeClr val="tx2">
                    <a:satMod val="130000"/>
                  </a:schemeClr>
                </a:solidFill>
              </a:rPr>
              <a:t/>
            </a:r>
            <a:br>
              <a:rPr lang="en-US" sz="4000" dirty="0" smtClean="0">
                <a:solidFill>
                  <a:schemeClr val="tx2">
                    <a:satMod val="130000"/>
                  </a:schemeClr>
                </a:solidFill>
              </a:rPr>
            </a:br>
            <a:r>
              <a:rPr lang="en-US" sz="4900" dirty="0" smtClean="0">
                <a:solidFill>
                  <a:srgbClr val="FFC000"/>
                </a:solidFill>
              </a:rPr>
              <a:t>MODULE  V continued</a:t>
            </a:r>
            <a:r>
              <a:rPr lang="en-US" sz="2400" dirty="0" smtClean="0">
                <a:solidFill>
                  <a:schemeClr val="tx2">
                    <a:satMod val="130000"/>
                  </a:schemeClr>
                </a:solidFill>
              </a:rPr>
              <a:t/>
            </a:r>
            <a:br>
              <a:rPr lang="en-US" sz="2400" dirty="0" smtClean="0">
                <a:solidFill>
                  <a:schemeClr val="tx2">
                    <a:satMod val="130000"/>
                  </a:schemeClr>
                </a:solidFill>
              </a:rPr>
            </a:br>
            <a:endParaRPr lang="en-US" sz="3200"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20000"/>
          </a:bodyPr>
          <a:lstStyle/>
          <a:p>
            <a:pPr marL="365760" indent="-283464">
              <a:buFont typeface="Wingdings 2"/>
              <a:buChar char=""/>
              <a:defRPr/>
            </a:pPr>
            <a:r>
              <a:rPr lang="en-US" sz="3400" dirty="0" smtClean="0"/>
              <a:t>Step 2: </a:t>
            </a:r>
            <a:r>
              <a:rPr lang="en-US" sz="3600" b="1" dirty="0"/>
              <a:t>WHAT CAN I DO</a:t>
            </a:r>
            <a:r>
              <a:rPr lang="en-US" sz="3600" b="1" dirty="0" smtClean="0"/>
              <a:t>? </a:t>
            </a:r>
            <a:endParaRPr lang="en-US" sz="3600" dirty="0">
              <a:solidFill>
                <a:srgbClr val="C00000"/>
              </a:solidFill>
            </a:endParaRPr>
          </a:p>
          <a:p>
            <a:pPr marL="365760" indent="-283464">
              <a:buFont typeface="Wingdings 2"/>
              <a:buChar char=""/>
              <a:defRPr/>
            </a:pPr>
            <a:endParaRPr lang="en-US" sz="3600" dirty="0" smtClean="0">
              <a:solidFill>
                <a:srgbClr val="C00000"/>
              </a:solidFill>
            </a:endParaRPr>
          </a:p>
          <a:p>
            <a:pPr marL="365760" indent="-283464">
              <a:buFont typeface="Wingdings 2"/>
              <a:buChar char=""/>
              <a:defRPr/>
            </a:pPr>
            <a:r>
              <a:rPr lang="en-US" sz="3400" dirty="0" smtClean="0"/>
              <a:t>Problem </a:t>
            </a:r>
            <a:r>
              <a:rPr lang="en-US" sz="3400" dirty="0" smtClean="0"/>
              <a:t>generating alternative solutions</a:t>
            </a:r>
          </a:p>
          <a:p>
            <a:pPr marL="365760" indent="-283464" eaLnBrk="1" fontAlgn="auto" hangingPunct="1">
              <a:spcAft>
                <a:spcPts val="0"/>
              </a:spcAft>
              <a:buFont typeface="Wingdings 2"/>
              <a:buChar char=""/>
              <a:defRPr/>
            </a:pPr>
            <a:r>
              <a:rPr lang="en-US" sz="3400" dirty="0" smtClean="0"/>
              <a:t>Start simple:</a:t>
            </a:r>
          </a:p>
          <a:p>
            <a:pPr marL="658368" lvl="1" indent="-283464">
              <a:buFont typeface="Wingdings 2"/>
              <a:buChar char=""/>
              <a:defRPr/>
            </a:pPr>
            <a:r>
              <a:rPr lang="en-US" sz="3000" i="1" dirty="0" smtClean="0"/>
              <a:t>I want to watch my TV show, but my sister is watching her show. What are all the things I could do?</a:t>
            </a:r>
          </a:p>
          <a:p>
            <a:pPr marL="365760" indent="-283464" eaLnBrk="1" fontAlgn="auto" hangingPunct="1">
              <a:spcAft>
                <a:spcPts val="0"/>
              </a:spcAft>
              <a:buFont typeface="Wingdings 2"/>
              <a:buChar char=""/>
              <a:defRPr/>
            </a:pPr>
            <a:endParaRPr lang="en-US" sz="3400" dirty="0" smtClean="0"/>
          </a:p>
          <a:p>
            <a:pPr marL="365760" indent="-283464" eaLnBrk="1" fontAlgn="auto" hangingPunct="1">
              <a:spcAft>
                <a:spcPts val="0"/>
              </a:spcAft>
              <a:buFont typeface="Wingdings 2"/>
              <a:buChar char=""/>
              <a:defRPr/>
            </a:pPr>
            <a:r>
              <a:rPr lang="en-US" sz="3400" dirty="0" smtClean="0"/>
              <a:t>Play the “</a:t>
            </a:r>
            <a:r>
              <a:rPr lang="en-US" sz="3400" dirty="0" smtClean="0">
                <a:solidFill>
                  <a:srgbClr val="FF0000"/>
                </a:solidFill>
              </a:rPr>
              <a:t>What Can I Do?” </a:t>
            </a:r>
            <a:r>
              <a:rPr lang="en-US" sz="3400" dirty="0" smtClean="0"/>
              <a:t>Game for two or more meetings</a:t>
            </a:r>
          </a:p>
          <a:p>
            <a:pPr marL="640080" lvl="1" indent="-237744" eaLnBrk="1" fontAlgn="auto" hangingPunct="1">
              <a:spcAft>
                <a:spcPts val="0"/>
              </a:spcAft>
              <a:buFont typeface="Verdana"/>
              <a:buChar char="◦"/>
              <a:defRPr/>
            </a:pPr>
            <a:r>
              <a:rPr lang="en-US" sz="3000" dirty="0" smtClean="0"/>
              <a:t>Manual, </a:t>
            </a:r>
            <a:r>
              <a:rPr lang="en-US" sz="3000" dirty="0" smtClean="0">
                <a:solidFill>
                  <a:srgbClr val="FF0000"/>
                </a:solidFill>
              </a:rPr>
              <a:t>p. 150 -151</a:t>
            </a:r>
          </a:p>
          <a:p>
            <a:pPr marL="640080" lvl="1" indent="-237744" eaLnBrk="1" fontAlgn="auto" hangingPunct="1">
              <a:spcAft>
                <a:spcPts val="0"/>
              </a:spcAft>
              <a:buFont typeface="Verdana"/>
              <a:buChar char="◦"/>
              <a:defRPr/>
            </a:pPr>
            <a:r>
              <a:rPr lang="en-US" sz="3000" dirty="0" smtClean="0"/>
              <a:t>Alternatives </a:t>
            </a:r>
            <a:r>
              <a:rPr lang="en-US" sz="3000" u="sng" dirty="0" smtClean="0"/>
              <a:t>must be possible</a:t>
            </a:r>
          </a:p>
          <a:p>
            <a:pPr marL="640080" lvl="1" indent="-237744" eaLnBrk="1" fontAlgn="auto" hangingPunct="1">
              <a:spcAft>
                <a:spcPts val="0"/>
              </a:spcAft>
              <a:buFont typeface="Verdana"/>
              <a:buChar char="◦"/>
              <a:defRPr/>
            </a:pPr>
            <a:r>
              <a:rPr lang="en-US" sz="3000" dirty="0" smtClean="0"/>
              <a:t>Use other locally relevant problems</a:t>
            </a:r>
          </a:p>
          <a:p>
            <a:pPr marL="365760" indent="-283464" eaLnBrk="1" fontAlgn="auto" hangingPunct="1">
              <a:spcAft>
                <a:spcPts val="0"/>
              </a:spcAft>
              <a:buFont typeface="Wingdings 2"/>
              <a:buChar char=""/>
              <a:defRPr/>
            </a:pPr>
            <a:endParaRPr lang="en-US" sz="3400" dirty="0" smtClean="0">
              <a:solidFill>
                <a:srgbClr val="C00000"/>
              </a:solidFill>
            </a:endParaRPr>
          </a:p>
          <a:p>
            <a:pPr marL="365760"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374320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6A5FC5DB-8BCD-4B03-BF40-81A475D4FDDB}" type="slidenum">
              <a:rPr lang="en-US" altLang="en-US" sz="1800" smtClean="0"/>
              <a:pPr eaLnBrk="1" hangingPunct="1">
                <a:spcBef>
                  <a:spcPct val="0"/>
                </a:spcBef>
                <a:buClrTx/>
                <a:buSzTx/>
                <a:buFontTx/>
                <a:buNone/>
              </a:pPr>
              <a:t>18</a:t>
            </a:fld>
            <a:endParaRPr lang="en-US" altLang="en-US" sz="1800" smtClean="0"/>
          </a:p>
        </p:txBody>
      </p:sp>
      <p:sp>
        <p:nvSpPr>
          <p:cNvPr id="1057794" name="Rectangle 2"/>
          <p:cNvSpPr>
            <a:spLocks noGrp="1" noChangeArrowheads="1"/>
          </p:cNvSpPr>
          <p:nvPr>
            <p:ph type="title" idx="4294967295"/>
          </p:nvPr>
        </p:nvSpPr>
        <p:spPr>
          <a:xfrm>
            <a:off x="0" y="0"/>
            <a:ext cx="9144000" cy="1752600"/>
          </a:xfrm>
          <a:noFill/>
        </p:spPr>
        <p:txBody>
          <a:bodyPr vert="horz" wrap="square" lIns="92075" tIns="46038" rIns="92075" bIns="46038" numCol="1" anchorCtr="0" compatLnSpc="1">
            <a:prstTxWarp prst="textNoShape">
              <a:avLst/>
            </a:prstTxWarp>
            <a:normAutofit/>
          </a:bodyPr>
          <a:lstStyle/>
          <a:p>
            <a:pPr algn="ctr" eaLnBrk="1" hangingPunct="1">
              <a:defRPr/>
            </a:pPr>
            <a:r>
              <a:rPr lang="en-US" sz="3900" dirty="0" smtClean="0">
                <a:ea typeface="ＭＳ Ｐゴシック" pitchFamily="34" charset="-128"/>
              </a:rPr>
              <a:t>Effects of Automatic Processing on Problem Solving</a:t>
            </a:r>
          </a:p>
        </p:txBody>
      </p:sp>
      <p:sp>
        <p:nvSpPr>
          <p:cNvPr id="34819" name="Rectangle 3"/>
          <p:cNvSpPr>
            <a:spLocks noChangeArrowheads="1"/>
          </p:cNvSpPr>
          <p:nvPr/>
        </p:nvSpPr>
        <p:spPr bwMode="auto">
          <a:xfrm>
            <a:off x="990600" y="3429000"/>
            <a:ext cx="2159000" cy="762000"/>
          </a:xfrm>
          <a:prstGeom prst="rect">
            <a:avLst/>
          </a:prstGeom>
          <a:solidFill>
            <a:srgbClr val="00B0F0">
              <a:alpha val="50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Perceived Threat</a:t>
            </a:r>
          </a:p>
        </p:txBody>
      </p:sp>
      <p:sp>
        <p:nvSpPr>
          <p:cNvPr id="34820" name="Rectangle 4"/>
          <p:cNvSpPr>
            <a:spLocks noChangeArrowheads="1"/>
          </p:cNvSpPr>
          <p:nvPr/>
        </p:nvSpPr>
        <p:spPr bwMode="auto">
          <a:xfrm>
            <a:off x="4165600" y="3429000"/>
            <a:ext cx="1760538" cy="762000"/>
          </a:xfrm>
          <a:prstGeom prst="rect">
            <a:avLst/>
          </a:prstGeom>
          <a:solidFill>
            <a:srgbClr val="00B0F0">
              <a:alpha val="50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Direct Action</a:t>
            </a:r>
          </a:p>
        </p:txBody>
      </p:sp>
      <p:sp>
        <p:nvSpPr>
          <p:cNvPr id="34821" name="Rectangle 5"/>
          <p:cNvSpPr>
            <a:spLocks noChangeArrowheads="1"/>
          </p:cNvSpPr>
          <p:nvPr/>
        </p:nvSpPr>
        <p:spPr bwMode="auto">
          <a:xfrm>
            <a:off x="3962400" y="4191000"/>
            <a:ext cx="22098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a:latin typeface="Times New Roman" pitchFamily="18" charset="0"/>
              </a:rPr>
              <a:t>Verbal Assertion</a:t>
            </a:r>
          </a:p>
        </p:txBody>
      </p:sp>
      <p:sp>
        <p:nvSpPr>
          <p:cNvPr id="34822" name="Rectangle 6"/>
          <p:cNvSpPr>
            <a:spLocks noChangeArrowheads="1"/>
          </p:cNvSpPr>
          <p:nvPr/>
        </p:nvSpPr>
        <p:spPr bwMode="auto">
          <a:xfrm>
            <a:off x="4165600" y="4876800"/>
            <a:ext cx="1760538"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Help Seeking</a:t>
            </a:r>
          </a:p>
        </p:txBody>
      </p:sp>
      <p:sp>
        <p:nvSpPr>
          <p:cNvPr id="34823" name="Rectangle 8"/>
          <p:cNvSpPr>
            <a:spLocks noChangeArrowheads="1"/>
          </p:cNvSpPr>
          <p:nvPr/>
        </p:nvSpPr>
        <p:spPr bwMode="auto">
          <a:xfrm>
            <a:off x="7078663" y="3429000"/>
            <a:ext cx="1760537" cy="762000"/>
          </a:xfrm>
          <a:prstGeom prst="rect">
            <a:avLst/>
          </a:prstGeom>
          <a:solidFill>
            <a:srgbClr val="00B0F0">
              <a:alpha val="51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Direct Action</a:t>
            </a:r>
          </a:p>
        </p:txBody>
      </p:sp>
      <p:sp>
        <p:nvSpPr>
          <p:cNvPr id="34824" name="Line 9"/>
          <p:cNvSpPr>
            <a:spLocks noChangeShapeType="1"/>
          </p:cNvSpPr>
          <p:nvPr/>
        </p:nvSpPr>
        <p:spPr bwMode="auto">
          <a:xfrm>
            <a:off x="3149600" y="3810000"/>
            <a:ext cx="1016000"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5" name="Line 10"/>
          <p:cNvSpPr>
            <a:spLocks noChangeShapeType="1"/>
          </p:cNvSpPr>
          <p:nvPr/>
        </p:nvSpPr>
        <p:spPr bwMode="auto">
          <a:xfrm>
            <a:off x="5926138" y="3810000"/>
            <a:ext cx="1084262"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6" name="Text Box 11"/>
          <p:cNvSpPr txBox="1">
            <a:spLocks noChangeArrowheads="1"/>
          </p:cNvSpPr>
          <p:nvPr/>
        </p:nvSpPr>
        <p:spPr bwMode="auto">
          <a:xfrm>
            <a:off x="4233863" y="22098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4827" name="Text Box 12"/>
          <p:cNvSpPr txBox="1">
            <a:spLocks noChangeArrowheads="1"/>
          </p:cNvSpPr>
          <p:nvPr/>
        </p:nvSpPr>
        <p:spPr bwMode="auto">
          <a:xfrm>
            <a:off x="4233863" y="2209800"/>
            <a:ext cx="162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Memory Bin</a:t>
            </a:r>
          </a:p>
        </p:txBody>
      </p:sp>
      <p:sp>
        <p:nvSpPr>
          <p:cNvPr id="34828" name="Text Box 13"/>
          <p:cNvSpPr txBox="1">
            <a:spLocks noChangeArrowheads="1"/>
          </p:cNvSpPr>
          <p:nvPr/>
        </p:nvSpPr>
        <p:spPr bwMode="auto">
          <a:xfrm>
            <a:off x="6724650" y="187007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4829" name="Text Box 14"/>
          <p:cNvSpPr txBox="1">
            <a:spLocks noChangeArrowheads="1"/>
          </p:cNvSpPr>
          <p:nvPr/>
        </p:nvSpPr>
        <p:spPr bwMode="auto">
          <a:xfrm>
            <a:off x="7078663" y="2209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4830" name="Text Box 15"/>
          <p:cNvSpPr txBox="1">
            <a:spLocks noChangeArrowheads="1"/>
          </p:cNvSpPr>
          <p:nvPr/>
        </p:nvSpPr>
        <p:spPr bwMode="auto">
          <a:xfrm>
            <a:off x="7078663" y="21336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4831" name="Text Box 16"/>
          <p:cNvSpPr txBox="1">
            <a:spLocks noChangeArrowheads="1"/>
          </p:cNvSpPr>
          <p:nvPr/>
        </p:nvSpPr>
        <p:spPr bwMode="auto">
          <a:xfrm>
            <a:off x="6973094" y="2133600"/>
            <a:ext cx="201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dirty="0">
                <a:latin typeface="Times New Roman" pitchFamily="18" charset="0"/>
              </a:rPr>
              <a:t>Response Enactment</a:t>
            </a:r>
          </a:p>
        </p:txBody>
      </p:sp>
      <p:sp>
        <p:nvSpPr>
          <p:cNvPr id="34832" name="Text Box 17"/>
          <p:cNvSpPr txBox="1">
            <a:spLocks noChangeArrowheads="1"/>
          </p:cNvSpPr>
          <p:nvPr/>
        </p:nvSpPr>
        <p:spPr bwMode="auto">
          <a:xfrm>
            <a:off x="1389063" y="2286000"/>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Stimulus</a:t>
            </a:r>
          </a:p>
        </p:txBody>
      </p:sp>
      <p:pic>
        <p:nvPicPr>
          <p:cNvPr id="18434" name="Picture 2" descr="http://stlong.files.wordpress.com/2011/06/hammer_n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236720"/>
            <a:ext cx="2651759" cy="2651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7200" y="6324600"/>
            <a:ext cx="1760538" cy="369332"/>
          </a:xfrm>
          <a:prstGeom prst="rect">
            <a:avLst/>
          </a:prstGeom>
          <a:noFill/>
        </p:spPr>
        <p:txBody>
          <a:bodyPr wrap="square" rtlCol="0">
            <a:spAutoFit/>
          </a:bodyPr>
          <a:lstStyle/>
          <a:p>
            <a:r>
              <a:rPr lang="en-US" dirty="0" smtClean="0"/>
              <a:t>J. Lochman</a:t>
            </a:r>
            <a:endParaRPr lang="en-US" dirty="0"/>
          </a:p>
        </p:txBody>
      </p:sp>
    </p:spTree>
    <p:extLst>
      <p:ext uri="{BB962C8B-B14F-4D97-AF65-F5344CB8AC3E}">
        <p14:creationId xmlns:p14="http://schemas.microsoft.com/office/powerpoint/2010/main" val="20399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sz="4800" dirty="0">
                <a:solidFill>
                  <a:srgbClr val="FFC000"/>
                </a:solidFill>
              </a:rPr>
              <a:t>MODULE  V continued</a:t>
            </a:r>
            <a:endParaRPr lang="en-US" dirty="0"/>
          </a:p>
        </p:txBody>
      </p:sp>
      <p:sp>
        <p:nvSpPr>
          <p:cNvPr id="3" name="Content Placeholder 2"/>
          <p:cNvSpPr>
            <a:spLocks noGrp="1"/>
          </p:cNvSpPr>
          <p:nvPr>
            <p:ph idx="1"/>
          </p:nvPr>
        </p:nvSpPr>
        <p:spPr/>
        <p:txBody>
          <a:bodyPr/>
          <a:lstStyle/>
          <a:p>
            <a:pPr marL="118872" indent="0" algn="ctr">
              <a:buNone/>
            </a:pPr>
            <a:r>
              <a:rPr lang="en-US" b="1" dirty="0" smtClean="0">
                <a:solidFill>
                  <a:srgbClr val="FF0000"/>
                </a:solidFill>
              </a:rPr>
              <a:t>What can I do?</a:t>
            </a:r>
          </a:p>
          <a:p>
            <a:r>
              <a:rPr lang="en-US" dirty="0" smtClean="0"/>
              <a:t>You </a:t>
            </a:r>
            <a:r>
              <a:rPr lang="en-US" dirty="0"/>
              <a:t>are eating lunch and a student you don’t like walks by and whispers, “Punk.” </a:t>
            </a:r>
            <a:endParaRPr lang="en-US" dirty="0" smtClean="0"/>
          </a:p>
          <a:p>
            <a:r>
              <a:rPr lang="en-US" dirty="0"/>
              <a:t>A teacher accuses you wrongly of writing a gang symbol on the bathroom </a:t>
            </a:r>
            <a:r>
              <a:rPr lang="en-US" dirty="0" smtClean="0"/>
              <a:t>wall.</a:t>
            </a:r>
          </a:p>
          <a:p>
            <a:r>
              <a:rPr lang="en-US" dirty="0"/>
              <a:t>A friend comes by school with a car he peeled and stole, and suggests you go for a ride with him.</a:t>
            </a:r>
          </a:p>
        </p:txBody>
      </p:sp>
    </p:spTree>
    <p:extLst>
      <p:ext uri="{BB962C8B-B14F-4D97-AF65-F5344CB8AC3E}">
        <p14:creationId xmlns:p14="http://schemas.microsoft.com/office/powerpoint/2010/main" val="16622980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400" dirty="0" smtClean="0">
                <a:solidFill>
                  <a:srgbClr val="FFC000"/>
                </a:solidFill>
              </a:rPr>
              <a:t>MODULE  V continued</a:t>
            </a:r>
            <a:endParaRPr lang="en-US" dirty="0">
              <a:solidFill>
                <a:srgbClr val="FFC000"/>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en-US" dirty="0" smtClean="0"/>
              <a:t>Assist group to understand meaning of  </a:t>
            </a:r>
            <a:r>
              <a:rPr lang="en-US" dirty="0" smtClean="0">
                <a:solidFill>
                  <a:srgbClr val="FF0000"/>
                </a:solidFill>
              </a:rPr>
              <a:t>“anticipate”</a:t>
            </a:r>
          </a:p>
          <a:p>
            <a:pPr marL="640080" lvl="1" indent="-237744" eaLnBrk="1" fontAlgn="auto" hangingPunct="1">
              <a:spcAft>
                <a:spcPts val="0"/>
              </a:spcAft>
              <a:buFont typeface="Verdana"/>
              <a:buChar char="◦"/>
              <a:defRPr/>
            </a:pPr>
            <a:r>
              <a:rPr lang="en-US" dirty="0" smtClean="0"/>
              <a:t>Encourage realistic consequences</a:t>
            </a:r>
          </a:p>
          <a:p>
            <a:pPr marL="365760" indent="-283464" eaLnBrk="1" fontAlgn="auto" hangingPunct="1">
              <a:spcAft>
                <a:spcPts val="0"/>
              </a:spcAft>
              <a:buFont typeface="Wingdings 2"/>
              <a:buChar char=""/>
              <a:defRPr/>
            </a:pPr>
            <a:r>
              <a:rPr lang="en-US" dirty="0" smtClean="0"/>
              <a:t>Complete “Worst” and “Most Likely” exercise</a:t>
            </a:r>
          </a:p>
          <a:p>
            <a:pPr marL="640080" lvl="1" indent="-237744" eaLnBrk="1" fontAlgn="auto" hangingPunct="1">
              <a:spcAft>
                <a:spcPts val="0"/>
              </a:spcAft>
              <a:buFont typeface="Verdana"/>
              <a:buChar char="◦"/>
              <a:defRPr/>
            </a:pPr>
            <a:r>
              <a:rPr lang="en-US" dirty="0" smtClean="0"/>
              <a:t>If I do (this):</a:t>
            </a:r>
          </a:p>
          <a:p>
            <a:pPr marL="640080" lvl="1" indent="-237744" eaLnBrk="1" fontAlgn="auto" hangingPunct="1">
              <a:spcAft>
                <a:spcPts val="0"/>
              </a:spcAft>
              <a:buFont typeface="Verdana"/>
              <a:buChar char="◦"/>
              <a:defRPr/>
            </a:pPr>
            <a:r>
              <a:rPr lang="en-US" dirty="0" smtClean="0"/>
              <a:t>What is the </a:t>
            </a:r>
            <a:r>
              <a:rPr lang="en-US" b="1" u="sng" dirty="0" smtClean="0"/>
              <a:t>worst</a:t>
            </a:r>
            <a:r>
              <a:rPr lang="en-US" dirty="0" smtClean="0"/>
              <a:t> that could probably happen?</a:t>
            </a:r>
          </a:p>
          <a:p>
            <a:pPr marL="640080" lvl="1" indent="-237744" eaLnBrk="1" fontAlgn="auto" hangingPunct="1">
              <a:spcAft>
                <a:spcPts val="0"/>
              </a:spcAft>
              <a:buFont typeface="Verdana"/>
              <a:buChar char="◦"/>
              <a:defRPr/>
            </a:pPr>
            <a:r>
              <a:rPr lang="en-US" dirty="0" smtClean="0"/>
              <a:t>What is</a:t>
            </a:r>
            <a:r>
              <a:rPr lang="en-US" b="1" dirty="0" smtClean="0"/>
              <a:t> </a:t>
            </a:r>
            <a:r>
              <a:rPr lang="en-US" b="1" u="sng" dirty="0" smtClean="0"/>
              <a:t>most</a:t>
            </a:r>
            <a:r>
              <a:rPr lang="en-US" b="1" dirty="0" smtClean="0"/>
              <a:t> </a:t>
            </a:r>
            <a:r>
              <a:rPr lang="en-US" b="1" u="sng" dirty="0" smtClean="0"/>
              <a:t>likely</a:t>
            </a:r>
            <a:r>
              <a:rPr lang="en-US" dirty="0" smtClean="0"/>
              <a:t> to happen?</a:t>
            </a:r>
          </a:p>
          <a:p>
            <a:pPr marL="365760" indent="-283464" eaLnBrk="1" fontAlgn="auto" hangingPunct="1">
              <a:spcAft>
                <a:spcPts val="0"/>
              </a:spcAft>
              <a:buFont typeface="Wingdings 2"/>
              <a:buChar char=""/>
              <a:defRPr/>
            </a:pPr>
            <a:endParaRPr lang="en-US" dirty="0"/>
          </a:p>
        </p:txBody>
      </p:sp>
      <p:cxnSp>
        <p:nvCxnSpPr>
          <p:cNvPr id="5" name="Straight Arrow Connector 4"/>
          <p:cNvCxnSpPr/>
          <p:nvPr/>
        </p:nvCxnSpPr>
        <p:spPr>
          <a:xfrm>
            <a:off x="6019800" y="6181725"/>
            <a:ext cx="24688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37455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algn="ctr" eaLnBrk="1" fontAlgn="auto" hangingPunct="1">
              <a:spcAft>
                <a:spcPts val="0"/>
              </a:spcAft>
              <a:defRPr/>
            </a:pPr>
            <a:r>
              <a:rPr lang="en-US" dirty="0" smtClean="0">
                <a:solidFill>
                  <a:schemeClr val="tx2">
                    <a:satMod val="130000"/>
                  </a:schemeClr>
                </a:solidFill>
              </a:rPr>
              <a:t/>
            </a:r>
            <a:br>
              <a:rPr lang="en-US" dirty="0" smtClean="0">
                <a:solidFill>
                  <a:schemeClr val="tx2">
                    <a:satMod val="130000"/>
                  </a:schemeClr>
                </a:solidFill>
              </a:rPr>
            </a:br>
            <a:r>
              <a:rPr lang="en-US" dirty="0" smtClean="0">
                <a:solidFill>
                  <a:srgbClr val="FFC000"/>
                </a:solidFill>
              </a:rPr>
              <a:t>Worst and Most Likely</a:t>
            </a:r>
            <a:endParaRPr lang="en-US" dirty="0">
              <a:solidFill>
                <a:srgbClr val="FFC000"/>
              </a:solidFill>
            </a:endParaRPr>
          </a:p>
        </p:txBody>
      </p:sp>
      <p:sp>
        <p:nvSpPr>
          <p:cNvPr id="79875" name="Content Placeholder 2"/>
          <p:cNvSpPr>
            <a:spLocks noGrp="1"/>
          </p:cNvSpPr>
          <p:nvPr>
            <p:ph idx="1"/>
          </p:nvPr>
        </p:nvSpPr>
        <p:spPr/>
        <p:txBody>
          <a:bodyPr/>
          <a:lstStyle/>
          <a:p>
            <a:pPr eaLnBrk="1" hangingPunct="1"/>
            <a:r>
              <a:rPr lang="en-US" dirty="0" smtClean="0"/>
              <a:t>Another student makes an insulting remark about your mother while the two of you are getting dressed after gym</a:t>
            </a:r>
          </a:p>
          <a:p>
            <a:pPr lvl="1" eaLnBrk="1" hangingPunct="1"/>
            <a:r>
              <a:rPr lang="en-US" dirty="0" smtClean="0"/>
              <a:t>You bust him up good</a:t>
            </a:r>
          </a:p>
          <a:p>
            <a:pPr lvl="2" eaLnBrk="1" hangingPunct="1"/>
            <a:r>
              <a:rPr lang="en-US" dirty="0" smtClean="0"/>
              <a:t>Worst and Most Likely</a:t>
            </a:r>
          </a:p>
          <a:p>
            <a:pPr lvl="1" eaLnBrk="1" hangingPunct="1"/>
            <a:r>
              <a:rPr lang="en-US" dirty="0" smtClean="0"/>
              <a:t>You ask him if he was playing or serious?</a:t>
            </a:r>
          </a:p>
          <a:p>
            <a:pPr lvl="2" eaLnBrk="1" hangingPunct="1"/>
            <a:r>
              <a:rPr lang="en-US" dirty="0" smtClean="0"/>
              <a:t>Worst and Most Likely</a:t>
            </a:r>
          </a:p>
          <a:p>
            <a:pPr lvl="2" eaLnBrk="1" hangingPunct="1">
              <a:buFont typeface="Wingdings 2" pitchFamily="18" charset="2"/>
              <a:buNone/>
            </a:pPr>
            <a:endParaRPr lang="en-US" dirty="0" smtClean="0"/>
          </a:p>
        </p:txBody>
      </p:sp>
      <p:pic>
        <p:nvPicPr>
          <p:cNvPr id="79876" name="Picture 2" descr="http://api.ning.com/files/jv-B6itLhiAnyETBvKw8CPfz4aeha-fhwj*PYSKMXAxiwVUAS05FgtLnoKgx1kdUvdQ-TJOjnv6KqTg1Mz0qDZSqgltxFAw9/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958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4462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sz="4000" dirty="0" smtClean="0">
                <a:solidFill>
                  <a:srgbClr val="FFC000"/>
                </a:solidFill>
              </a:rPr>
              <a:t>MODULE  V continued</a:t>
            </a:r>
            <a:endParaRPr lang="en-US" dirty="0">
              <a:solidFill>
                <a:srgbClr val="FFC000"/>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en-US" dirty="0" smtClean="0"/>
              <a:t>Practice “</a:t>
            </a:r>
            <a:r>
              <a:rPr lang="en-US" b="1" dirty="0" smtClean="0"/>
              <a:t>What will I do?” </a:t>
            </a:r>
            <a:r>
              <a:rPr lang="en-US" dirty="0" smtClean="0"/>
              <a:t>using the first four problem-solving steps</a:t>
            </a:r>
          </a:p>
          <a:p>
            <a:pPr marL="640080" lvl="1" indent="-237744" eaLnBrk="1" fontAlgn="auto" hangingPunct="1">
              <a:spcAft>
                <a:spcPts val="0"/>
              </a:spcAft>
              <a:buFont typeface="Verdana"/>
              <a:buChar char="◦"/>
              <a:defRPr/>
            </a:pPr>
            <a:r>
              <a:rPr lang="en-US" dirty="0" smtClean="0"/>
              <a:t>Do they have the </a:t>
            </a:r>
            <a:r>
              <a:rPr lang="en-US" u="sng" dirty="0" smtClean="0"/>
              <a:t>skill</a:t>
            </a:r>
            <a:r>
              <a:rPr lang="en-US" dirty="0" smtClean="0"/>
              <a:t> required at the “Now Do It!” step?</a:t>
            </a:r>
          </a:p>
          <a:p>
            <a:pPr marL="886968" lvl="2" eaLnBrk="1" fontAlgn="auto" hangingPunct="1">
              <a:spcAft>
                <a:spcPts val="0"/>
              </a:spcAft>
              <a:buFont typeface="Wingdings 2"/>
              <a:buChar char=""/>
              <a:defRPr/>
            </a:pPr>
            <a:r>
              <a:rPr lang="en-US" dirty="0" smtClean="0"/>
              <a:t>Can you do that? What do you mean by…? Show me how you would do that.</a:t>
            </a:r>
          </a:p>
          <a:p>
            <a:pPr marL="365760"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94956715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40763" cy="1143000"/>
          </a:xfrm>
          <a:solidFill>
            <a:srgbClr val="00B0F0"/>
          </a:solidFill>
        </p:spPr>
        <p:txBody>
          <a:bodyPr>
            <a:normAutofit fontScale="90000"/>
          </a:bodyPr>
          <a:lstStyle/>
          <a:p>
            <a:pPr algn="ctr" eaLnBrk="1" fontAlgn="auto" hangingPunct="1">
              <a:spcAft>
                <a:spcPts val="0"/>
              </a:spcAft>
              <a:defRPr/>
            </a:pPr>
            <a:r>
              <a:rPr lang="en-US" sz="4000" dirty="0" smtClean="0">
                <a:solidFill>
                  <a:srgbClr val="FFC000"/>
                </a:solidFill>
              </a:rPr>
              <a:t/>
            </a:r>
            <a:br>
              <a:rPr lang="en-US" sz="4000" dirty="0" smtClean="0">
                <a:solidFill>
                  <a:srgbClr val="FFC000"/>
                </a:solidFill>
              </a:rPr>
            </a:br>
            <a:r>
              <a:rPr lang="en-US" sz="4900" dirty="0" smtClean="0">
                <a:solidFill>
                  <a:srgbClr val="FFC000"/>
                </a:solidFill>
              </a:rPr>
              <a:t>MODULE  V completed</a:t>
            </a:r>
            <a:r>
              <a:rPr lang="en-US" sz="2000" dirty="0" smtClean="0">
                <a:solidFill>
                  <a:srgbClr val="FFC000"/>
                </a:solidFill>
              </a:rPr>
              <a:t/>
            </a:r>
            <a:br>
              <a:rPr lang="en-US" sz="2000" dirty="0" smtClean="0">
                <a:solidFill>
                  <a:srgbClr val="FFC000"/>
                </a:solidFill>
              </a:rPr>
            </a:br>
            <a:endParaRPr lang="en-US" sz="3600" dirty="0">
              <a:solidFill>
                <a:srgbClr val="FFC000"/>
              </a:solidFill>
            </a:endParaRPr>
          </a:p>
        </p:txBody>
      </p:sp>
      <p:sp>
        <p:nvSpPr>
          <p:cNvPr id="81923" name="Content Placeholder 2"/>
          <p:cNvSpPr>
            <a:spLocks noGrp="1"/>
          </p:cNvSpPr>
          <p:nvPr>
            <p:ph idx="1"/>
          </p:nvPr>
        </p:nvSpPr>
        <p:spPr/>
        <p:txBody>
          <a:bodyPr/>
          <a:lstStyle/>
          <a:p>
            <a:pPr eaLnBrk="1" hangingPunct="1"/>
            <a:r>
              <a:rPr lang="en-US" dirty="0" smtClean="0"/>
              <a:t>Have students’ analyze own problems with Handout V.3 </a:t>
            </a:r>
          </a:p>
          <a:p>
            <a:pPr eaLnBrk="1" hangingPunct="1"/>
            <a:endParaRPr lang="en-US" dirty="0"/>
          </a:p>
          <a:p>
            <a:pPr eaLnBrk="1" hangingPunct="1"/>
            <a:r>
              <a:rPr lang="en-US" dirty="0" smtClean="0"/>
              <a:t>Provide multiple opportunities for problem-solving in authentic context</a:t>
            </a:r>
          </a:p>
          <a:p>
            <a:pPr eaLnBrk="1" hangingPunct="1"/>
            <a:r>
              <a:rPr lang="en-US" dirty="0" smtClean="0"/>
              <a:t>Self-evaluation and managing set-backs addressed </a:t>
            </a:r>
          </a:p>
          <a:p>
            <a:pPr eaLnBrk="1" hangingPunct="1">
              <a:buFont typeface="Wingdings 2" pitchFamily="18" charset="2"/>
              <a:buNone/>
            </a:pPr>
            <a:endParaRPr lang="en-US" dirty="0" smtClean="0"/>
          </a:p>
        </p:txBody>
      </p:sp>
    </p:spTree>
    <p:extLst>
      <p:ext uri="{BB962C8B-B14F-4D97-AF65-F5344CB8AC3E}">
        <p14:creationId xmlns:p14="http://schemas.microsoft.com/office/powerpoint/2010/main" val="373868921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eaLnBrk="1" fontAlgn="auto" hangingPunct="1">
              <a:spcAft>
                <a:spcPts val="0"/>
              </a:spcAft>
              <a:defRPr/>
            </a:pPr>
            <a:r>
              <a:rPr lang="en-US" dirty="0" smtClean="0">
                <a:solidFill>
                  <a:srgbClr val="FFC000"/>
                </a:solidFill>
              </a:rPr>
              <a:t>When Formal Curriculum is Finished</a:t>
            </a:r>
            <a:endParaRPr lang="en-US" dirty="0">
              <a:solidFill>
                <a:srgbClr val="FFC000"/>
              </a:solidFill>
            </a:endParaRPr>
          </a:p>
        </p:txBody>
      </p:sp>
      <p:sp>
        <p:nvSpPr>
          <p:cNvPr id="82947" name="Content Placeholder 2"/>
          <p:cNvSpPr>
            <a:spLocks noGrp="1"/>
          </p:cNvSpPr>
          <p:nvPr>
            <p:ph idx="1"/>
          </p:nvPr>
        </p:nvSpPr>
        <p:spPr/>
        <p:txBody>
          <a:bodyPr/>
          <a:lstStyle/>
          <a:p>
            <a:pPr eaLnBrk="1" hangingPunct="1"/>
            <a:r>
              <a:rPr lang="en-US" dirty="0" smtClean="0"/>
              <a:t>Two weeks prior, brainstorm a suitable conclusion ceremony</a:t>
            </a:r>
          </a:p>
          <a:p>
            <a:pPr lvl="1" eaLnBrk="1" hangingPunct="1"/>
            <a:r>
              <a:rPr lang="en-US" dirty="0" smtClean="0"/>
              <a:t>Students may invite adult of choice</a:t>
            </a:r>
          </a:p>
          <a:p>
            <a:pPr lvl="1" eaLnBrk="1" hangingPunct="1"/>
            <a:r>
              <a:rPr lang="en-US" dirty="0" smtClean="0"/>
              <a:t>Invite administrator(s) and selected others</a:t>
            </a:r>
          </a:p>
          <a:p>
            <a:pPr lvl="1" eaLnBrk="1" hangingPunct="1"/>
            <a:r>
              <a:rPr lang="en-US" dirty="0" smtClean="0"/>
              <a:t>Ask each student to prepare a short written statement: “What I Learned and How I’ve Changed”</a:t>
            </a:r>
          </a:p>
          <a:p>
            <a:pPr lvl="1" eaLnBrk="1" hangingPunct="1"/>
            <a:r>
              <a:rPr lang="en-US" dirty="0" smtClean="0"/>
              <a:t>Provide Certificates of Completion   </a:t>
            </a:r>
          </a:p>
        </p:txBody>
      </p:sp>
    </p:spTree>
    <p:extLst>
      <p:ext uri="{BB962C8B-B14F-4D97-AF65-F5344CB8AC3E}">
        <p14:creationId xmlns:p14="http://schemas.microsoft.com/office/powerpoint/2010/main" val="64362834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eaLnBrk="1" fontAlgn="auto" hangingPunct="1">
              <a:spcAft>
                <a:spcPts val="0"/>
              </a:spcAft>
              <a:defRPr/>
            </a:pPr>
            <a:r>
              <a:rPr lang="en-US" dirty="0" smtClean="0">
                <a:solidFill>
                  <a:srgbClr val="FFC000"/>
                </a:solidFill>
              </a:rPr>
              <a:t>When Formal Curriculum is Finished</a:t>
            </a:r>
            <a:endParaRPr lang="en-US" dirty="0">
              <a:solidFill>
                <a:srgbClr val="FFC000"/>
              </a:solidFill>
            </a:endParaRPr>
          </a:p>
        </p:txBody>
      </p:sp>
      <p:sp>
        <p:nvSpPr>
          <p:cNvPr id="83971" name="Content Placeholder 2"/>
          <p:cNvSpPr>
            <a:spLocks noGrp="1"/>
          </p:cNvSpPr>
          <p:nvPr>
            <p:ph idx="1"/>
          </p:nvPr>
        </p:nvSpPr>
        <p:spPr/>
        <p:txBody>
          <a:bodyPr/>
          <a:lstStyle/>
          <a:p>
            <a:pPr eaLnBrk="1" hangingPunct="1"/>
            <a:r>
              <a:rPr lang="en-US" dirty="0" smtClean="0"/>
              <a:t>Set dates for follow-up booster sessions</a:t>
            </a:r>
          </a:p>
          <a:p>
            <a:pPr eaLnBrk="1" hangingPunct="1"/>
            <a:r>
              <a:rPr lang="en-US" dirty="0" smtClean="0"/>
              <a:t>Emphasis is on authentic, ongoing issues in the school setting</a:t>
            </a:r>
          </a:p>
          <a:p>
            <a:pPr eaLnBrk="1" hangingPunct="1"/>
            <a:r>
              <a:rPr lang="en-US" dirty="0" smtClean="0"/>
              <a:t>Continuing skill development through role-plays and behavioral rehearsals</a:t>
            </a:r>
          </a:p>
          <a:p>
            <a:pPr lvl="1" eaLnBrk="1" hangingPunct="1"/>
            <a:r>
              <a:rPr lang="en-US" dirty="0" smtClean="0"/>
              <a:t>What is the problem and how will you address it?</a:t>
            </a:r>
          </a:p>
          <a:p>
            <a:pPr lvl="1" eaLnBrk="1" hangingPunct="1"/>
            <a:r>
              <a:rPr lang="en-US" dirty="0" smtClean="0"/>
              <a:t>Practice, Practice, Practice!</a:t>
            </a:r>
          </a:p>
          <a:p>
            <a:pPr eaLnBrk="1" hangingPunct="1"/>
            <a:endParaRPr lang="en-US" dirty="0" smtClean="0"/>
          </a:p>
        </p:txBody>
      </p:sp>
    </p:spTree>
    <p:extLst>
      <p:ext uri="{BB962C8B-B14F-4D97-AF65-F5344CB8AC3E}">
        <p14:creationId xmlns:p14="http://schemas.microsoft.com/office/powerpoint/2010/main" val="408996350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eaLnBrk="1" fontAlgn="auto" hangingPunct="1">
              <a:spcAft>
                <a:spcPts val="0"/>
              </a:spcAft>
              <a:defRPr/>
            </a:pPr>
            <a:r>
              <a:rPr lang="en-US" dirty="0" smtClean="0">
                <a:solidFill>
                  <a:srgbClr val="FFC000"/>
                </a:solidFill>
              </a:rPr>
              <a:t>Maintenance and Relapse  </a:t>
            </a:r>
            <a:endParaRPr lang="en-US" dirty="0">
              <a:solidFill>
                <a:srgbClr val="FFC000"/>
              </a:solidFill>
            </a:endParaRPr>
          </a:p>
        </p:txBody>
      </p:sp>
      <p:sp>
        <p:nvSpPr>
          <p:cNvPr id="84995" name="Content Placeholder 2"/>
          <p:cNvSpPr>
            <a:spLocks noGrp="1"/>
          </p:cNvSpPr>
          <p:nvPr>
            <p:ph idx="1"/>
          </p:nvPr>
        </p:nvSpPr>
        <p:spPr/>
        <p:txBody>
          <a:bodyPr>
            <a:normAutofit lnSpcReduction="10000"/>
          </a:bodyPr>
          <a:lstStyle/>
          <a:p>
            <a:pPr eaLnBrk="1" hangingPunct="1"/>
            <a:r>
              <a:rPr lang="en-US" dirty="0" smtClean="0"/>
              <a:t>Have students right down self-reminders to guide behavior, e.g.: </a:t>
            </a:r>
          </a:p>
          <a:p>
            <a:pPr lvl="1" eaLnBrk="1" hangingPunct="1"/>
            <a:r>
              <a:rPr lang="en-US" dirty="0" smtClean="0"/>
              <a:t>“Avoid door 3 in the morning”</a:t>
            </a:r>
          </a:p>
          <a:p>
            <a:pPr lvl="1" eaLnBrk="1" hangingPunct="1"/>
            <a:r>
              <a:rPr lang="en-US" dirty="0" smtClean="0"/>
              <a:t>“Think ahead before acting”</a:t>
            </a:r>
          </a:p>
          <a:p>
            <a:pPr lvl="1" eaLnBrk="1" hangingPunct="1"/>
            <a:r>
              <a:rPr lang="en-US" dirty="0" smtClean="0"/>
              <a:t>“Use my reminders in gym class”</a:t>
            </a:r>
          </a:p>
          <a:p>
            <a:pPr eaLnBrk="1" hangingPunct="1"/>
            <a:r>
              <a:rPr lang="en-US" dirty="0" smtClean="0"/>
              <a:t>Anticipate possible problems and help with management</a:t>
            </a:r>
          </a:p>
          <a:p>
            <a:pPr lvl="1" eaLnBrk="1" hangingPunct="1"/>
            <a:r>
              <a:rPr lang="en-US" dirty="0" smtClean="0"/>
              <a:t>How will you think about it?</a:t>
            </a:r>
          </a:p>
          <a:p>
            <a:pPr lvl="1" eaLnBrk="1" hangingPunct="1"/>
            <a:r>
              <a:rPr lang="en-US" dirty="0" smtClean="0"/>
              <a:t>What will you do to bounce back?</a:t>
            </a:r>
          </a:p>
        </p:txBody>
      </p:sp>
    </p:spTree>
    <p:extLst>
      <p:ext uri="{BB962C8B-B14F-4D97-AF65-F5344CB8AC3E}">
        <p14:creationId xmlns:p14="http://schemas.microsoft.com/office/powerpoint/2010/main" val="222244882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696200" cy="3875088"/>
          </a:xfrm>
        </p:spPr>
        <p:txBody>
          <a:bodyPr/>
          <a:lstStyle/>
          <a:p>
            <a:pPr algn="ctr">
              <a:defRPr/>
            </a:pPr>
            <a:r>
              <a:rPr lang="en-US" dirty="0" smtClean="0"/>
              <a:t>Therapeutic Interviewing using </a:t>
            </a:r>
            <a:br>
              <a:rPr lang="en-US" dirty="0" smtClean="0"/>
            </a:br>
            <a:r>
              <a:rPr lang="en-US" dirty="0" smtClean="0"/>
              <a:t>Problem-Solving </a:t>
            </a:r>
            <a:r>
              <a:rPr lang="en-US" dirty="0" smtClean="0"/>
              <a:t>Discourse</a:t>
            </a:r>
            <a:endParaRPr lang="en-US" dirty="0"/>
          </a:p>
        </p:txBody>
      </p:sp>
      <p:sp>
        <p:nvSpPr>
          <p:cNvPr id="6147" name="Subtitle 2"/>
          <p:cNvSpPr>
            <a:spLocks noGrp="1"/>
          </p:cNvSpPr>
          <p:nvPr>
            <p:ph type="subTitle" idx="1"/>
          </p:nvPr>
        </p:nvSpPr>
        <p:spPr>
          <a:xfrm>
            <a:off x="2286000" y="5003800"/>
            <a:ext cx="6172200" cy="1371600"/>
          </a:xfrm>
        </p:spPr>
        <p:txBody>
          <a:bodyPr/>
          <a:lstStyle/>
          <a:p>
            <a:r>
              <a:rPr lang="en-US" smtClean="0"/>
              <a:t>Strategies by Donald Meichenbaum for working with aggressive adolescents</a:t>
            </a:r>
          </a:p>
        </p:txBody>
      </p:sp>
    </p:spTree>
    <p:extLst>
      <p:ext uri="{BB962C8B-B14F-4D97-AF65-F5344CB8AC3E}">
        <p14:creationId xmlns:p14="http://schemas.microsoft.com/office/powerpoint/2010/main" val="282387956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219200" y="228600"/>
            <a:ext cx="7467600" cy="1600200"/>
          </a:xfrm>
        </p:spPr>
        <p:txBody>
          <a:bodyPr>
            <a:normAutofit/>
          </a:bodyPr>
          <a:lstStyle/>
          <a:p>
            <a:pPr algn="ctr" eaLnBrk="1" fontAlgn="auto" hangingPunct="1">
              <a:spcAft>
                <a:spcPts val="0"/>
              </a:spcAft>
              <a:defRPr/>
            </a:pPr>
            <a:r>
              <a:rPr lang="en-US" sz="4000" dirty="0">
                <a:ea typeface="+mj-ea"/>
                <a:cs typeface="+mj-cs"/>
              </a:rPr>
              <a:t>Three Levels of Social and Emotional Support in School</a:t>
            </a:r>
            <a:r>
              <a:rPr lang="en-US" sz="4000" b="1" dirty="0">
                <a:ea typeface="+mj-ea"/>
                <a:cs typeface="+mj-cs"/>
              </a:rPr>
              <a:t/>
            </a:r>
            <a:br>
              <a:rPr lang="en-US" sz="4000" b="1" dirty="0">
                <a:ea typeface="+mj-ea"/>
                <a:cs typeface="+mj-cs"/>
              </a:rPr>
            </a:br>
            <a:endParaRPr lang="en-US" sz="1500" dirty="0">
              <a:ea typeface="+mj-ea"/>
              <a:cs typeface="+mj-cs"/>
            </a:endParaRPr>
          </a:p>
        </p:txBody>
      </p:sp>
      <p:sp>
        <p:nvSpPr>
          <p:cNvPr id="77827" name="Rectangle 3"/>
          <p:cNvSpPr>
            <a:spLocks noGrp="1" noChangeArrowheads="1"/>
          </p:cNvSpPr>
          <p:nvPr>
            <p:ph type="body" sz="half" idx="1"/>
          </p:nvPr>
        </p:nvSpPr>
        <p:spPr/>
        <p:txBody>
          <a:bodyPr/>
          <a:lstStyle/>
          <a:p>
            <a:pPr eaLnBrk="1" hangingPunct="1">
              <a:buFont typeface="Wingdings" pitchFamily="2" charset="2"/>
              <a:buNone/>
            </a:pPr>
            <a:endParaRPr lang="en-US" altLang="en-US" sz="2800" smtClean="0">
              <a:ea typeface="ＭＳ Ｐゴシック" pitchFamily="34" charset="-128"/>
            </a:endParaRPr>
          </a:p>
          <a:p>
            <a:pPr eaLnBrk="1" hangingPunct="1">
              <a:buFont typeface="Wingdings" pitchFamily="2" charset="2"/>
              <a:buNone/>
            </a:pPr>
            <a:r>
              <a:rPr lang="en-US" altLang="en-US" sz="2800" smtClean="0">
                <a:ea typeface="ＭＳ Ｐゴシック" pitchFamily="34" charset="-128"/>
              </a:rPr>
              <a:t>		INDICATED</a:t>
            </a:r>
          </a:p>
          <a:p>
            <a:pPr eaLnBrk="1" hangingPunct="1"/>
            <a:endParaRPr lang="en-US" altLang="en-US" sz="2800" smtClean="0">
              <a:ea typeface="ＭＳ Ｐゴシック" pitchFamily="34" charset="-128"/>
            </a:endParaRPr>
          </a:p>
          <a:p>
            <a:pPr eaLnBrk="1" hangingPunct="1">
              <a:buFont typeface="Wingdings" pitchFamily="2" charset="2"/>
              <a:buNone/>
            </a:pPr>
            <a:r>
              <a:rPr lang="en-US" altLang="en-US" sz="2800" smtClean="0">
                <a:ea typeface="ＭＳ Ｐゴシック" pitchFamily="34" charset="-128"/>
              </a:rPr>
              <a:t>		SELECTED</a:t>
            </a:r>
          </a:p>
          <a:p>
            <a:pPr eaLnBrk="1" hangingPunct="1">
              <a:buFont typeface="Wingdings" pitchFamily="2" charset="2"/>
              <a:buNone/>
            </a:pPr>
            <a:r>
              <a:rPr lang="en-US" altLang="en-US" sz="2800" smtClean="0">
                <a:ea typeface="ＭＳ Ｐゴシック" pitchFamily="34" charset="-128"/>
              </a:rPr>
              <a:t>          </a:t>
            </a:r>
          </a:p>
          <a:p>
            <a:pPr eaLnBrk="1" hangingPunct="1">
              <a:buFont typeface="Wingdings" pitchFamily="2" charset="2"/>
              <a:buNone/>
            </a:pPr>
            <a:r>
              <a:rPr lang="en-US" altLang="en-US" sz="2800" smtClean="0">
                <a:ea typeface="ＭＳ Ｐゴシック" pitchFamily="34" charset="-128"/>
              </a:rPr>
              <a:t>		UNIVERSAL</a:t>
            </a:r>
          </a:p>
        </p:txBody>
      </p:sp>
      <p:sp>
        <p:nvSpPr>
          <p:cNvPr id="77832" name="Slide Number Placeholder 3"/>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r" eaLnBrk="1" hangingPunct="1">
              <a:spcBef>
                <a:spcPct val="0"/>
              </a:spcBef>
              <a:buClrTx/>
              <a:buSzTx/>
              <a:buFontTx/>
              <a:buNone/>
            </a:pPr>
            <a:fld id="{7A41C900-528F-4C86-91BE-16A0EF3F409E}" type="slidenum">
              <a:rPr lang="en-US" altLang="en-US" sz="1800" smtClean="0"/>
              <a:pPr algn="r" eaLnBrk="1" hangingPunct="1">
                <a:spcBef>
                  <a:spcPct val="0"/>
                </a:spcBef>
                <a:buClrTx/>
                <a:buSzTx/>
                <a:buFontTx/>
                <a:buNone/>
              </a:pPr>
              <a:t>189</a:t>
            </a:fld>
            <a:endParaRPr lang="en-US" altLang="en-US" sz="1800" smtClean="0"/>
          </a:p>
        </p:txBody>
      </p:sp>
      <p:grpSp>
        <p:nvGrpSpPr>
          <p:cNvPr id="77828" name="Group 4"/>
          <p:cNvGrpSpPr>
            <a:grpSpLocks/>
          </p:cNvGrpSpPr>
          <p:nvPr/>
        </p:nvGrpSpPr>
        <p:grpSpPr bwMode="auto">
          <a:xfrm>
            <a:off x="3581400" y="1828800"/>
            <a:ext cx="4724400" cy="3565525"/>
            <a:chOff x="3665" y="2520"/>
            <a:chExt cx="4860" cy="4320"/>
          </a:xfrm>
        </p:grpSpPr>
        <p:sp>
          <p:nvSpPr>
            <p:cNvPr id="77833" name="Oval 5"/>
            <p:cNvSpPr>
              <a:spLocks noChangeArrowheads="1"/>
            </p:cNvSpPr>
            <p:nvPr/>
          </p:nvSpPr>
          <p:spPr bwMode="auto">
            <a:xfrm>
              <a:off x="3665" y="5760"/>
              <a:ext cx="4860" cy="900"/>
            </a:xfrm>
            <a:prstGeom prst="ellipse">
              <a:avLst/>
            </a:prstGeom>
            <a:solidFill>
              <a:srgbClr val="FFFFFF"/>
            </a:solidFill>
            <a:ln w="57150">
              <a:solidFill>
                <a:srgbClr val="000000"/>
              </a:solidFill>
              <a:round/>
              <a:headEnd/>
              <a:tailEnd/>
            </a:ln>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endParaRPr lang="en-US" altLang="en-US" sz="1800"/>
            </a:p>
          </p:txBody>
        </p:sp>
        <p:grpSp>
          <p:nvGrpSpPr>
            <p:cNvPr id="77834" name="Diagram 2"/>
            <p:cNvGrpSpPr>
              <a:grpSpLocks noChangeAspect="1"/>
            </p:cNvGrpSpPr>
            <p:nvPr/>
          </p:nvGrpSpPr>
          <p:grpSpPr bwMode="auto">
            <a:xfrm>
              <a:off x="4025" y="2520"/>
              <a:ext cx="4140" cy="4140"/>
              <a:chOff x="6039" y="6156"/>
              <a:chExt cx="4140" cy="4140"/>
            </a:xfrm>
          </p:grpSpPr>
          <p:sp>
            <p:nvSpPr>
              <p:cNvPr id="77838" name="AutoShape 3"/>
              <p:cNvSpPr>
                <a:spLocks noChangeAspect="1" noChangeArrowheads="1" noTextEdit="1"/>
              </p:cNvSpPr>
              <p:nvPr/>
            </p:nvSpPr>
            <p:spPr bwMode="auto">
              <a:xfrm>
                <a:off x="6039" y="6156"/>
                <a:ext cx="4140"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39" name="_s8196"/>
              <p:cNvSpPr>
                <a:spLocks noChangeArrowheads="1"/>
              </p:cNvSpPr>
              <p:nvPr/>
            </p:nvSpPr>
            <p:spPr bwMode="auto">
              <a:xfrm flipV="1">
                <a:off x="7419" y="6433"/>
                <a:ext cx="138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194 h 21600"/>
                  <a:gd name="T14" fmla="*/ 14400 w 21600"/>
                  <a:gd name="T15" fmla="*/ 14406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folHlink"/>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800" b="1">
                    <a:latin typeface="Arial" charset="0"/>
                  </a:rPr>
                  <a:t> </a:t>
                </a:r>
                <a:r>
                  <a:rPr lang="en-US" altLang="en-US" sz="1400" b="1">
                    <a:latin typeface="Arial" charset="0"/>
                  </a:rPr>
                  <a:t>FEW</a:t>
                </a:r>
              </a:p>
            </p:txBody>
          </p:sp>
          <p:sp>
            <p:nvSpPr>
              <p:cNvPr id="77840" name="_s8197"/>
              <p:cNvSpPr>
                <a:spLocks noChangeArrowheads="1"/>
              </p:cNvSpPr>
              <p:nvPr/>
            </p:nvSpPr>
            <p:spPr bwMode="auto">
              <a:xfrm flipV="1">
                <a:off x="6729" y="7628"/>
                <a:ext cx="276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1 h 21600"/>
                  <a:gd name="T14" fmla="*/ 17100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1800">
                    <a:latin typeface="Arial" charset="0"/>
                  </a:rPr>
                  <a:t>SOME</a:t>
                </a:r>
              </a:p>
            </p:txBody>
          </p:sp>
          <p:sp>
            <p:nvSpPr>
              <p:cNvPr id="77841" name="_s8198"/>
              <p:cNvSpPr>
                <a:spLocks noChangeArrowheads="1"/>
              </p:cNvSpPr>
              <p:nvPr/>
            </p:nvSpPr>
            <p:spPr bwMode="auto">
              <a:xfrm flipV="1">
                <a:off x="6039" y="8823"/>
                <a:ext cx="414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597 h 21600"/>
                  <a:gd name="T14" fmla="*/ 18000 w 21600"/>
                  <a:gd name="T15" fmla="*/ 18003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accent1"/>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1800">
                    <a:latin typeface="Arial" charset="0"/>
                  </a:rPr>
                  <a:t>ALL</a:t>
                </a:r>
              </a:p>
            </p:txBody>
          </p:sp>
          <p:sp>
            <p:nvSpPr>
              <p:cNvPr id="77842" name="Text Box 7"/>
              <p:cNvSpPr txBox="1">
                <a:spLocks noChangeArrowheads="1"/>
              </p:cNvSpPr>
              <p:nvPr/>
            </p:nvSpPr>
            <p:spPr bwMode="auto">
              <a:xfrm>
                <a:off x="7479" y="6876"/>
                <a:ext cx="10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800" b="1">
                    <a:latin typeface="Arial" charset="0"/>
                  </a:rPr>
                  <a:t>   </a:t>
                </a:r>
                <a:endParaRPr lang="en-US" altLang="en-US" sz="700" b="1"/>
              </a:p>
            </p:txBody>
          </p:sp>
          <p:sp>
            <p:nvSpPr>
              <p:cNvPr id="77843" name="Line 8"/>
              <p:cNvSpPr>
                <a:spLocks noChangeShapeType="1"/>
              </p:cNvSpPr>
              <p:nvPr/>
            </p:nvSpPr>
            <p:spPr bwMode="auto">
              <a:xfrm rot="-2479398">
                <a:off x="9099" y="10116"/>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35" name="Line 13"/>
            <p:cNvSpPr>
              <a:spLocks noChangeShapeType="1"/>
            </p:cNvSpPr>
            <p:nvPr/>
          </p:nvSpPr>
          <p:spPr bwMode="auto">
            <a:xfrm>
              <a:off x="3665" y="6300"/>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6" name="Line 14"/>
            <p:cNvSpPr>
              <a:spLocks noChangeShapeType="1"/>
            </p:cNvSpPr>
            <p:nvPr/>
          </p:nvSpPr>
          <p:spPr bwMode="auto">
            <a:xfrm rot="-2581132">
              <a:off x="8165" y="6300"/>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7" name="Line 15"/>
            <p:cNvSpPr>
              <a:spLocks noChangeShapeType="1"/>
            </p:cNvSpPr>
            <p:nvPr/>
          </p:nvSpPr>
          <p:spPr bwMode="auto">
            <a:xfrm rot="-2518423">
              <a:off x="5285" y="6480"/>
              <a:ext cx="360" cy="36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29" name="TextBox 9"/>
          <p:cNvSpPr txBox="1">
            <a:spLocks noChangeArrowheads="1"/>
          </p:cNvSpPr>
          <p:nvPr/>
        </p:nvSpPr>
        <p:spPr bwMode="auto">
          <a:xfrm>
            <a:off x="7086600" y="31242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2000">
                <a:solidFill>
                  <a:srgbClr val="C00000"/>
                </a:solidFill>
              </a:rPr>
              <a:t>Anger Coping &amp; Think First</a:t>
            </a:r>
          </a:p>
        </p:txBody>
      </p:sp>
      <p:sp>
        <p:nvSpPr>
          <p:cNvPr id="77830" name="TextBox 10"/>
          <p:cNvSpPr txBox="1">
            <a:spLocks noChangeArrowheads="1"/>
          </p:cNvSpPr>
          <p:nvPr/>
        </p:nvSpPr>
        <p:spPr bwMode="auto">
          <a:xfrm>
            <a:off x="7467600" y="39624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1800" dirty="0" smtClean="0"/>
              <a:t>SEL &amp; Discipline</a:t>
            </a:r>
            <a:endParaRPr lang="en-US" altLang="en-US" sz="1800" dirty="0"/>
          </a:p>
        </p:txBody>
      </p:sp>
      <p:sp>
        <p:nvSpPr>
          <p:cNvPr id="77831" name="TextBox 11"/>
          <p:cNvSpPr txBox="1">
            <a:spLocks noChangeArrowheads="1"/>
          </p:cNvSpPr>
          <p:nvPr/>
        </p:nvSpPr>
        <p:spPr bwMode="auto">
          <a:xfrm>
            <a:off x="6400800" y="22098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1800" dirty="0"/>
              <a:t>Individual Clinical </a:t>
            </a:r>
            <a:r>
              <a:rPr lang="en-US" altLang="en-US" sz="1800" dirty="0" smtClean="0"/>
              <a:t>Support - </a:t>
            </a:r>
            <a:r>
              <a:rPr lang="en-US" altLang="en-US" sz="1800" b="1" dirty="0" smtClean="0">
                <a:solidFill>
                  <a:srgbClr val="C00000"/>
                </a:solidFill>
              </a:rPr>
              <a:t>PSD</a:t>
            </a:r>
            <a:endParaRPr lang="en-US" altLang="en-US" sz="1800" b="1" dirty="0">
              <a:solidFill>
                <a:srgbClr val="C00000"/>
              </a:solidFill>
            </a:endParaRPr>
          </a:p>
        </p:txBody>
      </p:sp>
    </p:spTree>
    <p:extLst>
      <p:ext uri="{BB962C8B-B14F-4D97-AF65-F5344CB8AC3E}">
        <p14:creationId xmlns:p14="http://schemas.microsoft.com/office/powerpoint/2010/main" val="56405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A5660771-F60C-4383-A1BA-2771B4EEB059}" type="slidenum">
              <a:rPr lang="en-US" altLang="en-US" sz="1800" smtClean="0"/>
              <a:pPr eaLnBrk="1" hangingPunct="1">
                <a:spcBef>
                  <a:spcPct val="0"/>
                </a:spcBef>
                <a:buClrTx/>
                <a:buSzTx/>
                <a:buFontTx/>
                <a:buNone/>
              </a:pPr>
              <a:t>19</a:t>
            </a:fld>
            <a:endParaRPr lang="en-US" altLang="en-US" sz="1800" smtClean="0"/>
          </a:p>
        </p:txBody>
      </p:sp>
      <p:sp>
        <p:nvSpPr>
          <p:cNvPr id="1058818" name="Rectangle 2"/>
          <p:cNvSpPr>
            <a:spLocks noGrp="1" noChangeArrowheads="1"/>
          </p:cNvSpPr>
          <p:nvPr>
            <p:ph type="title" idx="4294967295"/>
          </p:nvPr>
        </p:nvSpPr>
        <p:spPr>
          <a:xfrm>
            <a:off x="0" y="0"/>
            <a:ext cx="9144000" cy="1752600"/>
          </a:xfrm>
          <a:noFill/>
        </p:spPr>
        <p:txBody>
          <a:bodyPr vert="horz" wrap="square" lIns="92075" tIns="46038" rIns="92075" bIns="46038" numCol="1" anchorCtr="0" compatLnSpc="1">
            <a:prstTxWarp prst="textNoShape">
              <a:avLst/>
            </a:prstTxWarp>
            <a:normAutofit/>
          </a:bodyPr>
          <a:lstStyle/>
          <a:p>
            <a:pPr algn="ctr" eaLnBrk="1" hangingPunct="1">
              <a:defRPr/>
            </a:pPr>
            <a:r>
              <a:rPr lang="en-US" sz="3900" dirty="0" smtClean="0">
                <a:ea typeface="ＭＳ Ｐゴシック" pitchFamily="34" charset="-128"/>
              </a:rPr>
              <a:t>Effects of Deliberate Processing on Problem Solving</a:t>
            </a:r>
          </a:p>
        </p:txBody>
      </p:sp>
      <p:sp>
        <p:nvSpPr>
          <p:cNvPr id="35843" name="Rectangle 3"/>
          <p:cNvSpPr>
            <a:spLocks noChangeArrowheads="1"/>
          </p:cNvSpPr>
          <p:nvPr/>
        </p:nvSpPr>
        <p:spPr bwMode="auto">
          <a:xfrm>
            <a:off x="1066800" y="3429000"/>
            <a:ext cx="2082800" cy="762000"/>
          </a:xfrm>
          <a:prstGeom prst="rect">
            <a:avLst/>
          </a:prstGeom>
          <a:solidFill>
            <a:srgbClr val="00B0F0">
              <a:alpha val="48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Perceived Threat</a:t>
            </a:r>
          </a:p>
        </p:txBody>
      </p:sp>
      <p:sp>
        <p:nvSpPr>
          <p:cNvPr id="35844" name="Rectangle 4"/>
          <p:cNvSpPr>
            <a:spLocks noChangeArrowheads="1"/>
          </p:cNvSpPr>
          <p:nvPr/>
        </p:nvSpPr>
        <p:spPr bwMode="auto">
          <a:xfrm>
            <a:off x="4165600" y="3429000"/>
            <a:ext cx="1760538" cy="762000"/>
          </a:xfrm>
          <a:prstGeom prst="rect">
            <a:avLst/>
          </a:prstGeom>
          <a:solidFill>
            <a:srgbClr val="00B0F0">
              <a:alpha val="49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Direct Action</a:t>
            </a:r>
          </a:p>
        </p:txBody>
      </p:sp>
      <p:sp>
        <p:nvSpPr>
          <p:cNvPr id="35845" name="Rectangle 5"/>
          <p:cNvSpPr>
            <a:spLocks noChangeArrowheads="1"/>
          </p:cNvSpPr>
          <p:nvPr/>
        </p:nvSpPr>
        <p:spPr bwMode="auto">
          <a:xfrm>
            <a:off x="3962400" y="4191000"/>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a:latin typeface="Times New Roman" pitchFamily="18" charset="0"/>
              </a:rPr>
              <a:t>Verbal Assertion</a:t>
            </a:r>
          </a:p>
        </p:txBody>
      </p:sp>
      <p:sp>
        <p:nvSpPr>
          <p:cNvPr id="35846" name="Rectangle 6"/>
          <p:cNvSpPr>
            <a:spLocks noChangeArrowheads="1"/>
          </p:cNvSpPr>
          <p:nvPr/>
        </p:nvSpPr>
        <p:spPr bwMode="auto">
          <a:xfrm>
            <a:off x="4165600" y="4876800"/>
            <a:ext cx="1760538"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Help Seeking</a:t>
            </a:r>
          </a:p>
        </p:txBody>
      </p:sp>
      <p:sp>
        <p:nvSpPr>
          <p:cNvPr id="35847" name="Rectangle 8"/>
          <p:cNvSpPr>
            <a:spLocks noChangeArrowheads="1"/>
          </p:cNvSpPr>
          <p:nvPr/>
        </p:nvSpPr>
        <p:spPr bwMode="auto">
          <a:xfrm>
            <a:off x="7010400" y="3429000"/>
            <a:ext cx="2065338" cy="762000"/>
          </a:xfrm>
          <a:prstGeom prst="rect">
            <a:avLst/>
          </a:prstGeom>
          <a:solidFill>
            <a:srgbClr val="00B0F0">
              <a:alpha val="48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Verbal Assertion</a:t>
            </a:r>
          </a:p>
        </p:txBody>
      </p:sp>
      <p:sp>
        <p:nvSpPr>
          <p:cNvPr id="35848" name="Line 9"/>
          <p:cNvSpPr>
            <a:spLocks noChangeShapeType="1"/>
          </p:cNvSpPr>
          <p:nvPr/>
        </p:nvSpPr>
        <p:spPr bwMode="auto">
          <a:xfrm>
            <a:off x="3149600" y="3810000"/>
            <a:ext cx="1016000"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9" name="Text Box 10"/>
          <p:cNvSpPr txBox="1">
            <a:spLocks noChangeArrowheads="1"/>
          </p:cNvSpPr>
          <p:nvPr/>
        </p:nvSpPr>
        <p:spPr bwMode="auto">
          <a:xfrm>
            <a:off x="4233863" y="22098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5850" name="Text Box 11"/>
          <p:cNvSpPr txBox="1">
            <a:spLocks noChangeArrowheads="1"/>
          </p:cNvSpPr>
          <p:nvPr/>
        </p:nvSpPr>
        <p:spPr bwMode="auto">
          <a:xfrm>
            <a:off x="4233863" y="2209800"/>
            <a:ext cx="162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Memory Bin</a:t>
            </a:r>
          </a:p>
        </p:txBody>
      </p:sp>
      <p:sp>
        <p:nvSpPr>
          <p:cNvPr id="35851" name="Text Box 12"/>
          <p:cNvSpPr txBox="1">
            <a:spLocks noChangeArrowheads="1"/>
          </p:cNvSpPr>
          <p:nvPr/>
        </p:nvSpPr>
        <p:spPr bwMode="auto">
          <a:xfrm>
            <a:off x="6724650" y="187007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5852" name="Text Box 13"/>
          <p:cNvSpPr txBox="1">
            <a:spLocks noChangeArrowheads="1"/>
          </p:cNvSpPr>
          <p:nvPr/>
        </p:nvSpPr>
        <p:spPr bwMode="auto">
          <a:xfrm>
            <a:off x="7078663" y="2209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5853" name="Text Box 14"/>
          <p:cNvSpPr txBox="1">
            <a:spLocks noChangeArrowheads="1"/>
          </p:cNvSpPr>
          <p:nvPr/>
        </p:nvSpPr>
        <p:spPr bwMode="auto">
          <a:xfrm>
            <a:off x="6553200" y="19812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5854" name="Text Box 15"/>
          <p:cNvSpPr txBox="1">
            <a:spLocks noChangeArrowheads="1"/>
          </p:cNvSpPr>
          <p:nvPr/>
        </p:nvSpPr>
        <p:spPr bwMode="auto">
          <a:xfrm>
            <a:off x="7078663" y="2117725"/>
            <a:ext cx="1746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dirty="0">
                <a:latin typeface="Times New Roman" pitchFamily="18" charset="0"/>
              </a:rPr>
              <a:t>Response Enactment</a:t>
            </a:r>
          </a:p>
        </p:txBody>
      </p:sp>
      <p:sp>
        <p:nvSpPr>
          <p:cNvPr id="35855" name="Text Box 16"/>
          <p:cNvSpPr txBox="1">
            <a:spLocks noChangeArrowheads="1"/>
          </p:cNvSpPr>
          <p:nvPr/>
        </p:nvSpPr>
        <p:spPr bwMode="auto">
          <a:xfrm>
            <a:off x="1389063" y="2286000"/>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Stimulus</a:t>
            </a:r>
          </a:p>
        </p:txBody>
      </p:sp>
      <p:sp>
        <p:nvSpPr>
          <p:cNvPr id="35856" name="Line 17"/>
          <p:cNvSpPr>
            <a:spLocks noChangeShapeType="1"/>
          </p:cNvSpPr>
          <p:nvPr/>
        </p:nvSpPr>
        <p:spPr bwMode="auto">
          <a:xfrm flipV="1">
            <a:off x="6096000" y="3886200"/>
            <a:ext cx="914400" cy="4572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20037551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Tier 3 Support</a:t>
            </a:r>
            <a:endParaRPr lang="en-US" dirty="0"/>
          </a:p>
        </p:txBody>
      </p:sp>
      <p:sp>
        <p:nvSpPr>
          <p:cNvPr id="3" name="Content Placeholder 2"/>
          <p:cNvSpPr>
            <a:spLocks noGrp="1"/>
          </p:cNvSpPr>
          <p:nvPr>
            <p:ph idx="1"/>
          </p:nvPr>
        </p:nvSpPr>
        <p:spPr/>
        <p:txBody>
          <a:bodyPr/>
          <a:lstStyle/>
          <a:p>
            <a:r>
              <a:rPr lang="en-US" dirty="0" smtClean="0"/>
              <a:t>Student is emotionally/behaviorally </a:t>
            </a:r>
            <a:r>
              <a:rPr lang="en-US" u="sng" dirty="0" smtClean="0"/>
              <a:t>incapable</a:t>
            </a:r>
            <a:r>
              <a:rPr lang="en-US" dirty="0" smtClean="0"/>
              <a:t> of functioning in a small group</a:t>
            </a:r>
          </a:p>
          <a:p>
            <a:pPr marL="118872" indent="0">
              <a:buNone/>
            </a:pPr>
            <a:r>
              <a:rPr lang="en-US" dirty="0" smtClean="0"/>
              <a:t>				…….OR</a:t>
            </a:r>
          </a:p>
          <a:p>
            <a:r>
              <a:rPr lang="en-US" dirty="0" smtClean="0"/>
              <a:t>Student needs more </a:t>
            </a:r>
            <a:r>
              <a:rPr lang="en-US" u="sng" dirty="0" smtClean="0"/>
              <a:t>intensive services </a:t>
            </a:r>
            <a:r>
              <a:rPr lang="en-US" dirty="0" smtClean="0"/>
              <a:t>than can be found in group work</a:t>
            </a:r>
            <a:endParaRPr lang="en-US" dirty="0"/>
          </a:p>
        </p:txBody>
      </p:sp>
      <p:pic>
        <p:nvPicPr>
          <p:cNvPr id="5122" name="Picture 2" descr="http://ictjufmia.classy.be/images/kortrijk/guidanc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3259548"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6121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fontAlgn="auto" hangingPunct="1">
              <a:spcAft>
                <a:spcPts val="0"/>
              </a:spcAft>
              <a:defRPr/>
            </a:pPr>
            <a:r>
              <a:rPr lang="en-US" sz="3200" b="1" dirty="0"/>
              <a:t>Working with Individual </a:t>
            </a:r>
            <a:r>
              <a:rPr lang="en-US" sz="3200" b="1" dirty="0" smtClean="0"/>
              <a:t>Adolescents </a:t>
            </a:r>
            <a:r>
              <a:rPr lang="en-US" sz="3200" b="1" dirty="0" smtClean="0"/>
              <a:t/>
            </a:r>
            <a:br>
              <a:rPr lang="en-US" sz="3200" b="1" dirty="0" smtClean="0"/>
            </a:br>
            <a:r>
              <a:rPr lang="en-US" sz="3200" b="1" dirty="0" smtClean="0"/>
              <a:t>General </a:t>
            </a:r>
            <a:r>
              <a:rPr lang="en-US" sz="3200" b="1" dirty="0"/>
              <a:t>Considerations</a:t>
            </a:r>
          </a:p>
        </p:txBody>
      </p:sp>
      <p:sp>
        <p:nvSpPr>
          <p:cNvPr id="717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z="2800" dirty="0" smtClean="0"/>
              <a:t>Establish </a:t>
            </a:r>
            <a:r>
              <a:rPr lang="en-US" sz="2800" dirty="0" smtClean="0">
                <a:solidFill>
                  <a:srgbClr val="CC0000"/>
                </a:solidFill>
              </a:rPr>
              <a:t>collaborative relationship</a:t>
            </a:r>
          </a:p>
          <a:p>
            <a:pPr lvl="1" eaLnBrk="1" hangingPunct="1">
              <a:lnSpc>
                <a:spcPct val="90000"/>
              </a:lnSpc>
            </a:pPr>
            <a:r>
              <a:rPr lang="en-US" sz="2400" i="1" dirty="0" smtClean="0"/>
              <a:t>How can we work together?</a:t>
            </a:r>
          </a:p>
          <a:p>
            <a:pPr lvl="1" eaLnBrk="1" hangingPunct="1">
              <a:lnSpc>
                <a:spcPct val="90000"/>
              </a:lnSpc>
            </a:pPr>
            <a:endParaRPr lang="en-US" sz="2400" i="1" dirty="0" smtClean="0">
              <a:solidFill>
                <a:srgbClr val="CC0000"/>
              </a:solidFill>
            </a:endParaRPr>
          </a:p>
          <a:p>
            <a:pPr eaLnBrk="1" hangingPunct="1">
              <a:lnSpc>
                <a:spcPct val="90000"/>
              </a:lnSpc>
            </a:pPr>
            <a:r>
              <a:rPr lang="en-US" sz="2800" dirty="0" smtClean="0"/>
              <a:t>Respect the </a:t>
            </a:r>
            <a:r>
              <a:rPr lang="en-US" sz="2800" dirty="0" smtClean="0">
                <a:solidFill>
                  <a:srgbClr val="CC0000"/>
                </a:solidFill>
              </a:rPr>
              <a:t>youth’s perspective</a:t>
            </a:r>
          </a:p>
          <a:p>
            <a:pPr lvl="1" eaLnBrk="1" hangingPunct="1">
              <a:lnSpc>
                <a:spcPct val="90000"/>
              </a:lnSpc>
            </a:pPr>
            <a:r>
              <a:rPr lang="en-US" sz="2400" dirty="0" smtClean="0"/>
              <a:t>Get student to </a:t>
            </a:r>
            <a:r>
              <a:rPr lang="en-US" sz="2400" i="1" dirty="0" smtClean="0"/>
              <a:t>convince you</a:t>
            </a:r>
            <a:r>
              <a:rPr lang="en-US" sz="2400" dirty="0" smtClean="0"/>
              <a:t> of its authenticity</a:t>
            </a:r>
          </a:p>
          <a:p>
            <a:pPr lvl="1" eaLnBrk="1" hangingPunct="1">
              <a:lnSpc>
                <a:spcPct val="90000"/>
              </a:lnSpc>
            </a:pPr>
            <a:endParaRPr lang="en-US" sz="2400" dirty="0" smtClean="0">
              <a:solidFill>
                <a:srgbClr val="CC0000"/>
              </a:solidFill>
            </a:endParaRPr>
          </a:p>
          <a:p>
            <a:pPr eaLnBrk="1" hangingPunct="1">
              <a:lnSpc>
                <a:spcPct val="90000"/>
              </a:lnSpc>
            </a:pPr>
            <a:r>
              <a:rPr lang="en-US" sz="2800" dirty="0" smtClean="0"/>
              <a:t>Take a </a:t>
            </a:r>
            <a:r>
              <a:rPr lang="en-US" sz="2800" dirty="0" smtClean="0">
                <a:solidFill>
                  <a:srgbClr val="CC0000"/>
                </a:solidFill>
              </a:rPr>
              <a:t>solution-focused</a:t>
            </a:r>
            <a:r>
              <a:rPr lang="en-US" sz="2800" dirty="0" smtClean="0"/>
              <a:t> approach</a:t>
            </a:r>
          </a:p>
          <a:p>
            <a:pPr lvl="1" eaLnBrk="1" hangingPunct="1">
              <a:lnSpc>
                <a:spcPct val="90000"/>
              </a:lnSpc>
            </a:pPr>
            <a:r>
              <a:rPr lang="en-US" sz="2400" i="1" dirty="0" smtClean="0"/>
              <a:t>Instill hope, a way </a:t>
            </a:r>
            <a:r>
              <a:rPr lang="en-US" sz="2400" i="1" dirty="0" smtClean="0"/>
              <a:t>out</a:t>
            </a:r>
          </a:p>
          <a:p>
            <a:pPr lvl="1" eaLnBrk="1" hangingPunct="1">
              <a:lnSpc>
                <a:spcPct val="90000"/>
              </a:lnSpc>
            </a:pPr>
            <a:endParaRPr lang="en-US" sz="2400" i="1" dirty="0" smtClean="0"/>
          </a:p>
          <a:p>
            <a:pPr eaLnBrk="1" hangingPunct="1">
              <a:lnSpc>
                <a:spcPct val="90000"/>
              </a:lnSpc>
            </a:pPr>
            <a:r>
              <a:rPr lang="en-US" sz="2800" dirty="0" smtClean="0"/>
              <a:t>Foster</a:t>
            </a:r>
            <a:r>
              <a:rPr lang="en-US" sz="2800" dirty="0" smtClean="0">
                <a:solidFill>
                  <a:srgbClr val="CC0000"/>
                </a:solidFill>
              </a:rPr>
              <a:t> </a:t>
            </a:r>
            <a:r>
              <a:rPr lang="en-US" sz="2800" dirty="0" smtClean="0">
                <a:solidFill>
                  <a:srgbClr val="CC0000"/>
                </a:solidFill>
              </a:rPr>
              <a:t>responsibility</a:t>
            </a:r>
          </a:p>
          <a:p>
            <a:pPr marL="118872" indent="0" eaLnBrk="1" hangingPunct="1">
              <a:lnSpc>
                <a:spcPct val="90000"/>
              </a:lnSpc>
              <a:buNone/>
            </a:pPr>
            <a:endParaRPr lang="en-US" sz="2800" dirty="0" smtClean="0">
              <a:solidFill>
                <a:srgbClr val="CC0000"/>
              </a:solidFill>
            </a:endParaRPr>
          </a:p>
          <a:p>
            <a:pPr eaLnBrk="1" hangingPunct="1">
              <a:lnSpc>
                <a:spcPct val="90000"/>
              </a:lnSpc>
            </a:pPr>
            <a:r>
              <a:rPr lang="en-US" sz="2800" dirty="0" smtClean="0"/>
              <a:t>Enact a</a:t>
            </a:r>
            <a:r>
              <a:rPr lang="en-US" sz="2800" dirty="0" smtClean="0">
                <a:solidFill>
                  <a:srgbClr val="CC0000"/>
                </a:solidFill>
              </a:rPr>
              <a:t> plan</a:t>
            </a:r>
          </a:p>
          <a:p>
            <a:pPr lvl="1" eaLnBrk="1" hangingPunct="1">
              <a:lnSpc>
                <a:spcPct val="90000"/>
              </a:lnSpc>
              <a:buFont typeface="Wingdings" pitchFamily="2" charset="2"/>
              <a:buNone/>
            </a:pPr>
            <a:endParaRPr lang="en-US" dirty="0" smtClean="0"/>
          </a:p>
        </p:txBody>
      </p:sp>
    </p:spTree>
    <p:extLst>
      <p:ext uri="{BB962C8B-B14F-4D97-AF65-F5344CB8AC3E}">
        <p14:creationId xmlns:p14="http://schemas.microsoft.com/office/powerpoint/2010/main" val="350641334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7467600" cy="1249362"/>
          </a:xfrm>
        </p:spPr>
        <p:txBody>
          <a:bodyPr>
            <a:normAutofit fontScale="90000"/>
          </a:bodyPr>
          <a:lstStyle/>
          <a:p>
            <a:pPr algn="ctr" eaLnBrk="1" fontAlgn="auto" hangingPunct="1">
              <a:spcAft>
                <a:spcPts val="0"/>
              </a:spcAft>
              <a:defRPr/>
            </a:pPr>
            <a:r>
              <a:rPr lang="en-US" b="1" dirty="0">
                <a:solidFill>
                  <a:srgbClr val="C00000"/>
                </a:solidFill>
              </a:rPr>
              <a:t>Problem-Solving </a:t>
            </a:r>
            <a:r>
              <a:rPr lang="en-US" b="1" dirty="0" smtClean="0">
                <a:solidFill>
                  <a:srgbClr val="C00000"/>
                </a:solidFill>
              </a:rPr>
              <a:t>Discourse 					</a:t>
            </a:r>
            <a:r>
              <a:rPr lang="en-US" sz="2400" b="1" dirty="0" smtClean="0">
                <a:solidFill>
                  <a:srgbClr val="C00000"/>
                </a:solidFill>
              </a:rPr>
              <a:t>Meichenbaum</a:t>
            </a:r>
            <a:r>
              <a:rPr lang="en-US" sz="2400" b="1" dirty="0" smtClean="0">
                <a:solidFill>
                  <a:srgbClr val="C00000"/>
                </a:solidFill>
              </a:rPr>
              <a:t>, </a:t>
            </a:r>
            <a:r>
              <a:rPr lang="en-US" sz="2400" b="1" dirty="0" smtClean="0">
                <a:solidFill>
                  <a:srgbClr val="C00000"/>
                </a:solidFill>
              </a:rPr>
              <a:t>2008</a:t>
            </a:r>
            <a:endParaRPr lang="en-US" sz="2400" b="1" dirty="0">
              <a:solidFill>
                <a:srgbClr val="C00000"/>
              </a:solidFill>
            </a:endParaRPr>
          </a:p>
        </p:txBody>
      </p:sp>
      <p:sp>
        <p:nvSpPr>
          <p:cNvPr id="8195" name="Rectangle 3"/>
          <p:cNvSpPr>
            <a:spLocks noGrp="1" noChangeArrowheads="1"/>
          </p:cNvSpPr>
          <p:nvPr>
            <p:ph sz="quarter" idx="1"/>
          </p:nvPr>
        </p:nvSpPr>
        <p:spPr>
          <a:xfrm>
            <a:off x="457200" y="1600200"/>
            <a:ext cx="7467600" cy="4873625"/>
          </a:xfrm>
        </p:spPr>
        <p:txBody>
          <a:bodyPr>
            <a:normAutofit lnSpcReduction="10000"/>
          </a:bodyPr>
          <a:lstStyle/>
          <a:p>
            <a:pPr eaLnBrk="1" hangingPunct="1"/>
            <a:endParaRPr lang="en-US" dirty="0" smtClean="0"/>
          </a:p>
          <a:p>
            <a:pPr eaLnBrk="1" hangingPunct="1"/>
            <a:endParaRPr lang="en-US" dirty="0" smtClean="0"/>
          </a:p>
          <a:p>
            <a:pPr eaLnBrk="1" hangingPunct="1"/>
            <a:r>
              <a:rPr lang="en-US" dirty="0" smtClean="0"/>
              <a:t>A “</a:t>
            </a:r>
            <a:r>
              <a:rPr lang="en-US" dirty="0" smtClean="0">
                <a:solidFill>
                  <a:srgbClr val="CC0000"/>
                </a:solidFill>
              </a:rPr>
              <a:t>Phase-Oriented Problem-Solving</a:t>
            </a:r>
            <a:r>
              <a:rPr lang="en-US" dirty="0" smtClean="0"/>
              <a:t>” process to help angry youth become better problem-solvers;</a:t>
            </a:r>
          </a:p>
          <a:p>
            <a:pPr eaLnBrk="1" hangingPunct="1">
              <a:buFont typeface="Wingdings" pitchFamily="2" charset="2"/>
              <a:buNone/>
            </a:pPr>
            <a:endParaRPr lang="en-US" dirty="0" smtClean="0"/>
          </a:p>
          <a:p>
            <a:pPr eaLnBrk="1" hangingPunct="1"/>
            <a:r>
              <a:rPr lang="en-US" dirty="0" smtClean="0"/>
              <a:t>Follows a </a:t>
            </a:r>
            <a:r>
              <a:rPr lang="en-US" dirty="0" smtClean="0">
                <a:solidFill>
                  <a:srgbClr val="CC0000"/>
                </a:solidFill>
              </a:rPr>
              <a:t>“discovery training”</a:t>
            </a:r>
            <a:r>
              <a:rPr lang="en-US" dirty="0" smtClean="0"/>
              <a:t> model</a:t>
            </a:r>
          </a:p>
          <a:p>
            <a:pPr eaLnBrk="1" hangingPunct="1">
              <a:buFont typeface="Wingdings" pitchFamily="2" charset="2"/>
              <a:buNone/>
            </a:pPr>
            <a:endParaRPr lang="en-US" dirty="0" smtClean="0"/>
          </a:p>
          <a:p>
            <a:pPr eaLnBrk="1" hangingPunct="1"/>
            <a:r>
              <a:rPr lang="en-US" dirty="0" smtClean="0"/>
              <a:t>Helps teach a </a:t>
            </a:r>
            <a:r>
              <a:rPr lang="en-US" dirty="0" smtClean="0">
                <a:solidFill>
                  <a:srgbClr val="CC0000"/>
                </a:solidFill>
              </a:rPr>
              <a:t>variety of coping skills</a:t>
            </a:r>
            <a:r>
              <a:rPr lang="en-US" dirty="0" smtClean="0"/>
              <a:t> and problem-solving vocabulary</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363277498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fontAlgn="auto" hangingPunct="1">
              <a:spcAft>
                <a:spcPts val="0"/>
              </a:spcAft>
              <a:defRPr/>
            </a:pPr>
            <a:r>
              <a:rPr lang="en-US" b="1" dirty="0">
                <a:solidFill>
                  <a:srgbClr val="C00000"/>
                </a:solidFill>
              </a:rPr>
              <a:t>Problem-Solving Discourse</a:t>
            </a:r>
          </a:p>
        </p:txBody>
      </p:sp>
      <p:sp>
        <p:nvSpPr>
          <p:cNvPr id="9219" name="Rectangle 3"/>
          <p:cNvSpPr>
            <a:spLocks noGrp="1" noChangeArrowheads="1"/>
          </p:cNvSpPr>
          <p:nvPr>
            <p:ph sz="quarter" idx="1"/>
          </p:nvPr>
        </p:nvSpPr>
        <p:spPr>
          <a:xfrm>
            <a:off x="304800" y="1981200"/>
            <a:ext cx="8534400" cy="4343400"/>
          </a:xfrm>
        </p:spPr>
        <p:txBody>
          <a:bodyPr/>
          <a:lstStyle/>
          <a:p>
            <a:pPr eaLnBrk="1" hangingPunct="1"/>
            <a:r>
              <a:rPr lang="en-US" b="1" smtClean="0">
                <a:solidFill>
                  <a:srgbClr val="009900"/>
                </a:solidFill>
              </a:rPr>
              <a:t>PHASE I</a:t>
            </a:r>
            <a:r>
              <a:rPr lang="en-US" b="1" smtClean="0"/>
              <a:t>  - PREPARATION</a:t>
            </a:r>
          </a:p>
          <a:p>
            <a:pPr lvl="1" eaLnBrk="1" hangingPunct="1"/>
            <a:r>
              <a:rPr lang="en-US" smtClean="0"/>
              <a:t>Collaborative alliance, defuse emotions, obtain timeline of aggressive event </a:t>
            </a:r>
          </a:p>
          <a:p>
            <a:pPr eaLnBrk="1" hangingPunct="1"/>
            <a:r>
              <a:rPr lang="en-US" b="1" smtClean="0">
                <a:solidFill>
                  <a:srgbClr val="0000FF"/>
                </a:solidFill>
              </a:rPr>
              <a:t>PHASE II</a:t>
            </a:r>
            <a:r>
              <a:rPr lang="en-US" b="1" smtClean="0"/>
              <a:t>  - PROBLEM-SOLVING PHASE</a:t>
            </a:r>
            <a:r>
              <a:rPr lang="en-US" smtClean="0"/>
              <a:t> </a:t>
            </a:r>
          </a:p>
          <a:p>
            <a:pPr lvl="1" eaLnBrk="1" hangingPunct="1"/>
            <a:r>
              <a:rPr lang="en-US" smtClean="0"/>
              <a:t>Consider and develop more prosocial alternatives and assume more responsibility </a:t>
            </a:r>
          </a:p>
          <a:p>
            <a:pPr eaLnBrk="1" hangingPunct="1"/>
            <a:r>
              <a:rPr lang="en-US" b="1" smtClean="0">
                <a:solidFill>
                  <a:srgbClr val="FF6600"/>
                </a:solidFill>
              </a:rPr>
              <a:t>PHASE III</a:t>
            </a:r>
            <a:r>
              <a:rPr lang="en-US" b="1" smtClean="0"/>
              <a:t>  - IMPLEMENTATION</a:t>
            </a:r>
            <a:r>
              <a:rPr lang="en-US" smtClean="0"/>
              <a:t> </a:t>
            </a:r>
          </a:p>
          <a:p>
            <a:pPr lvl="1" eaLnBrk="1" hangingPunct="1"/>
            <a:r>
              <a:rPr lang="en-US" smtClean="0"/>
              <a:t>Practice and apply new skills</a:t>
            </a:r>
          </a:p>
        </p:txBody>
      </p:sp>
    </p:spTree>
    <p:extLst>
      <p:ext uri="{BB962C8B-B14F-4D97-AF65-F5344CB8AC3E}">
        <p14:creationId xmlns:p14="http://schemas.microsoft.com/office/powerpoint/2010/main" val="230569006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800" b="1" dirty="0">
                <a:solidFill>
                  <a:schemeClr val="tx1"/>
                </a:solidFill>
              </a:rPr>
              <a:t>PSD</a:t>
            </a:r>
            <a:br>
              <a:rPr lang="en-US" sz="3800" b="1" dirty="0">
                <a:solidFill>
                  <a:schemeClr val="tx1"/>
                </a:solidFill>
              </a:rPr>
            </a:br>
            <a:r>
              <a:rPr lang="en-US" sz="5400" b="1" dirty="0">
                <a:solidFill>
                  <a:srgbClr val="009900"/>
                </a:solidFill>
              </a:rPr>
              <a:t>PHASE I - PREPARATION</a:t>
            </a:r>
          </a:p>
        </p:txBody>
      </p:sp>
      <p:sp>
        <p:nvSpPr>
          <p:cNvPr id="10243" name="Rectangle 3"/>
          <p:cNvSpPr>
            <a:spLocks noGrp="1" noChangeArrowheads="1"/>
          </p:cNvSpPr>
          <p:nvPr>
            <p:ph sz="quarter" idx="1"/>
          </p:nvPr>
        </p:nvSpPr>
        <p:spPr>
          <a:xfrm>
            <a:off x="457200" y="1905000"/>
            <a:ext cx="8229600" cy="4648200"/>
          </a:xfrm>
        </p:spPr>
        <p:txBody>
          <a:bodyPr>
            <a:normAutofit lnSpcReduction="10000"/>
          </a:bodyPr>
          <a:lstStyle/>
          <a:p>
            <a:pPr eaLnBrk="1" hangingPunct="1"/>
            <a:r>
              <a:rPr lang="en-US" dirty="0" smtClean="0"/>
              <a:t>If necessary, </a:t>
            </a:r>
            <a:r>
              <a:rPr lang="en-US" dirty="0" smtClean="0">
                <a:solidFill>
                  <a:srgbClr val="CC0000"/>
                </a:solidFill>
              </a:rPr>
              <a:t>defuse</a:t>
            </a:r>
            <a:r>
              <a:rPr lang="en-US" dirty="0" smtClean="0"/>
              <a:t> the situation and </a:t>
            </a:r>
            <a:r>
              <a:rPr lang="en-US" dirty="0" smtClean="0">
                <a:solidFill>
                  <a:srgbClr val="CC0000"/>
                </a:solidFill>
              </a:rPr>
              <a:t>de-escalate</a:t>
            </a:r>
            <a:r>
              <a:rPr lang="en-US" dirty="0" smtClean="0"/>
              <a:t> the anger</a:t>
            </a:r>
          </a:p>
          <a:p>
            <a:pPr eaLnBrk="1" hangingPunct="1"/>
            <a:endParaRPr lang="en-US" dirty="0" smtClean="0"/>
          </a:p>
          <a:p>
            <a:pPr eaLnBrk="1" hangingPunct="1"/>
            <a:r>
              <a:rPr lang="en-US" dirty="0" smtClean="0"/>
              <a:t>Explore the </a:t>
            </a:r>
            <a:r>
              <a:rPr lang="en-US" dirty="0" smtClean="0">
                <a:solidFill>
                  <a:srgbClr val="CC0000"/>
                </a:solidFill>
              </a:rPr>
              <a:t>“what, when, where, who”</a:t>
            </a:r>
            <a:r>
              <a:rPr lang="en-US" dirty="0" smtClean="0"/>
              <a:t> of the present incident – “mental videotape”</a:t>
            </a:r>
          </a:p>
          <a:p>
            <a:pPr eaLnBrk="1" hangingPunct="1"/>
            <a:endParaRPr lang="en-US" dirty="0" smtClean="0"/>
          </a:p>
          <a:p>
            <a:pPr eaLnBrk="1" hangingPunct="1"/>
            <a:r>
              <a:rPr lang="en-US" dirty="0" smtClean="0"/>
              <a:t>Conduct a </a:t>
            </a:r>
            <a:r>
              <a:rPr lang="en-US" u="sng" dirty="0" smtClean="0">
                <a:solidFill>
                  <a:srgbClr val="CC0000"/>
                </a:solidFill>
              </a:rPr>
              <a:t>behavioral chain analysis</a:t>
            </a:r>
            <a:r>
              <a:rPr lang="en-US" dirty="0" smtClean="0"/>
              <a:t> that connects </a:t>
            </a:r>
            <a:r>
              <a:rPr lang="en-US" dirty="0" smtClean="0">
                <a:solidFill>
                  <a:srgbClr val="CC0000"/>
                </a:solidFill>
              </a:rPr>
              <a:t>feelings, thoughts and behaviors</a:t>
            </a:r>
          </a:p>
          <a:p>
            <a:pPr lvl="1" eaLnBrk="1" hangingPunct="1"/>
            <a:r>
              <a:rPr lang="en-US" sz="2200" i="1" dirty="0" smtClean="0"/>
              <a:t>How did you </a:t>
            </a:r>
            <a:r>
              <a:rPr lang="en-US" sz="2200" i="1" u="sng" dirty="0" smtClean="0"/>
              <a:t>feel</a:t>
            </a:r>
            <a:r>
              <a:rPr lang="en-US" sz="2200" i="1" dirty="0" smtClean="0"/>
              <a:t> when that happened to you?</a:t>
            </a:r>
          </a:p>
          <a:p>
            <a:pPr lvl="1" eaLnBrk="1" hangingPunct="1"/>
            <a:r>
              <a:rPr lang="en-US" sz="2200" i="1" dirty="0" smtClean="0"/>
              <a:t>What went through your mind at that point</a:t>
            </a:r>
            <a:endParaRPr lang="en-US" sz="2200" i="1" dirty="0" smtClean="0">
              <a:solidFill>
                <a:srgbClr val="CC0000"/>
              </a:solidFill>
            </a:endParaRPr>
          </a:p>
          <a:p>
            <a:pPr lvl="1" eaLnBrk="1" hangingPunct="1">
              <a:buFont typeface="Wingdings" pitchFamily="2" charset="2"/>
              <a:buNone/>
            </a:pPr>
            <a:r>
              <a:rPr lang="en-US" sz="1500" dirty="0" smtClean="0"/>
              <a:t> </a:t>
            </a:r>
          </a:p>
          <a:p>
            <a:pPr eaLnBrk="1" hangingPunct="1"/>
            <a:endParaRPr lang="en-US" sz="1700" dirty="0" smtClean="0"/>
          </a:p>
          <a:p>
            <a:pPr eaLnBrk="1" hangingPunct="1"/>
            <a:endParaRPr lang="en-US" sz="1700" dirty="0" smtClean="0"/>
          </a:p>
        </p:txBody>
      </p:sp>
    </p:spTree>
    <p:extLst>
      <p:ext uri="{BB962C8B-B14F-4D97-AF65-F5344CB8AC3E}">
        <p14:creationId xmlns:p14="http://schemas.microsoft.com/office/powerpoint/2010/main" val="227707517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sz="3400" b="1" cap="none" dirty="0" smtClean="0">
                <a:solidFill>
                  <a:schemeClr val="tx1"/>
                </a:solidFill>
              </a:rPr>
              <a:t>PSD</a:t>
            </a:r>
            <a:r>
              <a:rPr lang="en-US" sz="3400" b="1" cap="none" dirty="0" smtClean="0">
                <a:solidFill>
                  <a:srgbClr val="CC0000"/>
                </a:solidFill>
              </a:rPr>
              <a:t/>
            </a:r>
            <a:br>
              <a:rPr lang="en-US" sz="3400" b="1" cap="none" dirty="0" smtClean="0">
                <a:solidFill>
                  <a:srgbClr val="CC0000"/>
                </a:solidFill>
              </a:rPr>
            </a:br>
            <a:r>
              <a:rPr lang="en-US" sz="6000" b="1" cap="none" dirty="0" smtClean="0">
                <a:solidFill>
                  <a:srgbClr val="009900"/>
                </a:solidFill>
              </a:rPr>
              <a:t>PHASE I - PREPARATION</a:t>
            </a:r>
          </a:p>
        </p:txBody>
      </p:sp>
      <p:sp>
        <p:nvSpPr>
          <p:cNvPr id="11267" name="Rectangle 3"/>
          <p:cNvSpPr>
            <a:spLocks noGrp="1" noChangeArrowheads="1"/>
          </p:cNvSpPr>
          <p:nvPr>
            <p:ph sz="quarter" idx="1"/>
          </p:nvPr>
        </p:nvSpPr>
        <p:spPr>
          <a:xfrm>
            <a:off x="457200" y="1600200"/>
            <a:ext cx="7467600" cy="4873625"/>
          </a:xfrm>
        </p:spPr>
        <p:txBody>
          <a:bodyPr/>
          <a:lstStyle/>
          <a:p>
            <a:pPr eaLnBrk="1" hangingPunct="1"/>
            <a:r>
              <a:rPr lang="en-US" dirty="0" smtClean="0"/>
              <a:t>Emphasize </a:t>
            </a:r>
            <a:r>
              <a:rPr lang="en-US" dirty="0" smtClean="0">
                <a:solidFill>
                  <a:srgbClr val="CC0000"/>
                </a:solidFill>
              </a:rPr>
              <a:t>choice behaviors</a:t>
            </a:r>
          </a:p>
          <a:p>
            <a:pPr lvl="1" eaLnBrk="1" hangingPunct="1"/>
            <a:r>
              <a:rPr lang="en-US" sz="2400" i="1" dirty="0" smtClean="0"/>
              <a:t>How did you come to </a:t>
            </a:r>
            <a:r>
              <a:rPr lang="en-US" sz="2400" i="1" u="sng" dirty="0" smtClean="0"/>
              <a:t>choose</a:t>
            </a:r>
            <a:r>
              <a:rPr lang="en-US" sz="2400" i="1" dirty="0" smtClean="0"/>
              <a:t> (decide) to do … ?</a:t>
            </a:r>
          </a:p>
          <a:p>
            <a:pPr lvl="1" eaLnBrk="1" hangingPunct="1"/>
            <a:r>
              <a:rPr lang="en-US" sz="2400" i="1" dirty="0" smtClean="0"/>
              <a:t>What happened after you made the choice to …?</a:t>
            </a:r>
          </a:p>
          <a:p>
            <a:pPr lvl="1" eaLnBrk="1" hangingPunct="1">
              <a:buFont typeface="Wingdings" pitchFamily="2" charset="2"/>
              <a:buNone/>
            </a:pPr>
            <a:endParaRPr lang="en-US" sz="2200" i="1" dirty="0" smtClean="0">
              <a:solidFill>
                <a:srgbClr val="CC0000"/>
              </a:solidFill>
            </a:endParaRPr>
          </a:p>
          <a:p>
            <a:pPr eaLnBrk="1" hangingPunct="1"/>
            <a:r>
              <a:rPr lang="en-US" dirty="0" smtClean="0">
                <a:solidFill>
                  <a:srgbClr val="CC0000"/>
                </a:solidFill>
              </a:rPr>
              <a:t>Summarize</a:t>
            </a:r>
            <a:r>
              <a:rPr lang="en-US" dirty="0" smtClean="0"/>
              <a:t> student’s view of the event</a:t>
            </a:r>
          </a:p>
          <a:p>
            <a:pPr lvl="1" eaLnBrk="1" hangingPunct="1"/>
            <a:r>
              <a:rPr lang="en-US" sz="2400" i="1" dirty="0" smtClean="0"/>
              <a:t>Correct me I’m wrong, but what I hear you saying is</a:t>
            </a:r>
            <a:r>
              <a:rPr lang="en-US" sz="2400" dirty="0" smtClean="0"/>
              <a:t>…</a:t>
            </a:r>
          </a:p>
          <a:p>
            <a:pPr lvl="1" eaLnBrk="1" hangingPunct="1">
              <a:buFont typeface="Wingdings 2" pitchFamily="18" charset="2"/>
              <a:buNone/>
            </a:pPr>
            <a:endParaRPr lang="en-US" dirty="0" smtClean="0"/>
          </a:p>
          <a:p>
            <a:pPr eaLnBrk="1" hangingPunct="1"/>
            <a:r>
              <a:rPr lang="en-US" dirty="0" smtClean="0"/>
              <a:t>Nurture </a:t>
            </a:r>
            <a:r>
              <a:rPr lang="en-US" dirty="0" smtClean="0">
                <a:solidFill>
                  <a:srgbClr val="CC0000"/>
                </a:solidFill>
              </a:rPr>
              <a:t>hopefulness</a:t>
            </a:r>
            <a:r>
              <a:rPr lang="en-US" dirty="0" smtClean="0"/>
              <a:t>, a way out</a:t>
            </a:r>
          </a:p>
          <a:p>
            <a:pPr lvl="1" eaLnBrk="1" hangingPunct="1"/>
            <a:r>
              <a:rPr lang="en-US" sz="2400" i="1" dirty="0" smtClean="0"/>
              <a:t>Let's see if we can make sense of what happened to you</a:t>
            </a:r>
            <a:r>
              <a:rPr lang="en-US" sz="2400" dirty="0" smtClean="0"/>
              <a:t> </a:t>
            </a:r>
          </a:p>
          <a:p>
            <a:pPr lvl="1" eaLnBrk="1" hangingPunct="1"/>
            <a:endParaRPr lang="en-US" dirty="0" smtClean="0"/>
          </a:p>
          <a:p>
            <a:pPr eaLnBrk="1" hangingPunct="1"/>
            <a:endParaRPr lang="en-US" sz="2600" dirty="0" smtClean="0"/>
          </a:p>
          <a:p>
            <a:pPr eaLnBrk="1" hangingPunct="1"/>
            <a:endParaRPr lang="en-US" dirty="0" smtClean="0"/>
          </a:p>
        </p:txBody>
      </p:sp>
    </p:spTree>
    <p:extLst>
      <p:ext uri="{BB962C8B-B14F-4D97-AF65-F5344CB8AC3E}">
        <p14:creationId xmlns:p14="http://schemas.microsoft.com/office/powerpoint/2010/main" val="37011915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3600" cap="none" smtClean="0"/>
              <a:t>THIS VIDEO DEMONSTRATION…</a:t>
            </a:r>
          </a:p>
        </p:txBody>
      </p:sp>
      <p:sp>
        <p:nvSpPr>
          <p:cNvPr id="12291" name="Content Placeholder 2"/>
          <p:cNvSpPr>
            <a:spLocks noGrp="1"/>
          </p:cNvSpPr>
          <p:nvPr>
            <p:ph sz="quarter" idx="1"/>
          </p:nvPr>
        </p:nvSpPr>
        <p:spPr>
          <a:xfrm>
            <a:off x="457200" y="1600200"/>
            <a:ext cx="7467600" cy="4873625"/>
          </a:xfrm>
        </p:spPr>
        <p:txBody>
          <a:bodyPr>
            <a:normAutofit fontScale="92500" lnSpcReduction="10000"/>
          </a:bodyPr>
          <a:lstStyle/>
          <a:p>
            <a:pPr eaLnBrk="1" hangingPunct="1"/>
            <a:r>
              <a:rPr lang="en-US" smtClean="0"/>
              <a:t>Highly compressed timeframe</a:t>
            </a:r>
          </a:p>
          <a:p>
            <a:pPr eaLnBrk="1" hangingPunct="1"/>
            <a:endParaRPr lang="en-US" smtClean="0"/>
          </a:p>
          <a:p>
            <a:pPr eaLnBrk="1" hangingPunct="1"/>
            <a:r>
              <a:rPr lang="en-US" smtClean="0"/>
              <a:t>Remarkably cooperative client!</a:t>
            </a:r>
          </a:p>
          <a:p>
            <a:pPr eaLnBrk="1" hangingPunct="1">
              <a:buFont typeface="Wingdings" pitchFamily="2" charset="2"/>
              <a:buNone/>
            </a:pPr>
            <a:endParaRPr lang="en-US" smtClean="0"/>
          </a:p>
          <a:p>
            <a:pPr eaLnBrk="1" hangingPunct="1"/>
            <a:r>
              <a:rPr lang="en-US" smtClean="0"/>
              <a:t>Watch/listen for major objectives</a:t>
            </a:r>
          </a:p>
          <a:p>
            <a:pPr lvl="1" eaLnBrk="1" hangingPunct="1"/>
            <a:r>
              <a:rPr lang="en-US" smtClean="0"/>
              <a:t>Thoughts and feelings connection</a:t>
            </a:r>
          </a:p>
          <a:p>
            <a:pPr lvl="1" eaLnBrk="1" hangingPunct="1"/>
            <a:r>
              <a:rPr lang="en-US" smtClean="0"/>
              <a:t>Moving locus of control inward</a:t>
            </a:r>
          </a:p>
          <a:p>
            <a:pPr lvl="1" eaLnBrk="1" hangingPunct="1"/>
            <a:r>
              <a:rPr lang="en-US" smtClean="0"/>
              <a:t>Taking perspective of other</a:t>
            </a:r>
          </a:p>
          <a:p>
            <a:pPr lvl="1" eaLnBrk="1" hangingPunct="1"/>
            <a:r>
              <a:rPr lang="en-US" smtClean="0"/>
              <a:t>Considering alternatives</a:t>
            </a:r>
          </a:p>
          <a:p>
            <a:pPr lvl="1" eaLnBrk="1" hangingPunct="1"/>
            <a:endParaRPr lang="en-US" smtClean="0"/>
          </a:p>
          <a:p>
            <a:pPr eaLnBrk="1" hangingPunct="1"/>
            <a:r>
              <a:rPr lang="en-US" smtClean="0"/>
              <a:t>Tender Ears Advisory…</a:t>
            </a:r>
          </a:p>
        </p:txBody>
      </p:sp>
      <p:pic>
        <p:nvPicPr>
          <p:cNvPr id="12292" name="Picture 2" descr="http://www.shs-ict.co.uk/ks3/8c/images/video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31702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39790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3200" b="1" cap="none" smtClean="0">
                <a:solidFill>
                  <a:schemeClr val="tx1"/>
                </a:solidFill>
              </a:rPr>
              <a:t>PSD</a:t>
            </a:r>
            <a:r>
              <a:rPr lang="en-US" sz="3200" b="1" cap="none" smtClean="0">
                <a:solidFill>
                  <a:srgbClr val="CC0000"/>
                </a:solidFill>
              </a:rPr>
              <a:t/>
            </a:r>
            <a:br>
              <a:rPr lang="en-US" sz="3200" b="1" cap="none" smtClean="0">
                <a:solidFill>
                  <a:srgbClr val="CC0000"/>
                </a:solidFill>
              </a:rPr>
            </a:br>
            <a:r>
              <a:rPr lang="en-US" sz="3200" b="1" cap="none" smtClean="0">
                <a:solidFill>
                  <a:srgbClr val="009900"/>
                </a:solidFill>
              </a:rPr>
              <a:t>PHASE I - PREPARATION</a:t>
            </a:r>
            <a:endParaRPr lang="en-US" cap="none" smtClean="0"/>
          </a:p>
        </p:txBody>
      </p:sp>
      <p:sp>
        <p:nvSpPr>
          <p:cNvPr id="13315" name="Content Placeholder 3"/>
          <p:cNvSpPr>
            <a:spLocks noGrp="1"/>
          </p:cNvSpPr>
          <p:nvPr>
            <p:ph sz="quarter" idx="1"/>
          </p:nvPr>
        </p:nvSpPr>
        <p:spPr>
          <a:xfrm>
            <a:off x="457200" y="1600200"/>
            <a:ext cx="7467600" cy="4873625"/>
          </a:xfrm>
        </p:spPr>
        <p:txBody>
          <a:bodyPr/>
          <a:lstStyle/>
          <a:p>
            <a:pPr algn="ctr">
              <a:buFont typeface="Wingdings" pitchFamily="2" charset="2"/>
              <a:buNone/>
            </a:pPr>
            <a:endParaRPr lang="en-US" sz="8000" b="1" smtClean="0">
              <a:solidFill>
                <a:srgbClr val="00B050"/>
              </a:solidFill>
            </a:endParaRPr>
          </a:p>
          <a:p>
            <a:pPr algn="ctr">
              <a:buFont typeface="Wingdings" pitchFamily="2" charset="2"/>
              <a:buNone/>
            </a:pPr>
            <a:r>
              <a:rPr lang="en-US" sz="8000" b="1" smtClean="0">
                <a:solidFill>
                  <a:srgbClr val="00B050"/>
                </a:solidFill>
              </a:rPr>
              <a:t>VIDEO</a:t>
            </a:r>
          </a:p>
        </p:txBody>
      </p:sp>
    </p:spTree>
    <p:extLst>
      <p:ext uri="{BB962C8B-B14F-4D97-AF65-F5344CB8AC3E}">
        <p14:creationId xmlns:p14="http://schemas.microsoft.com/office/powerpoint/2010/main" val="32731043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sz="3200" b="1" cap="none" dirty="0" smtClean="0">
                <a:solidFill>
                  <a:schemeClr val="tx1"/>
                </a:solidFill>
              </a:rPr>
              <a:t>PSD</a:t>
            </a:r>
            <a:r>
              <a:rPr lang="en-US" sz="3200" b="1" cap="none" dirty="0" smtClean="0">
                <a:solidFill>
                  <a:srgbClr val="CC0000"/>
                </a:solidFill>
              </a:rPr>
              <a:t/>
            </a:r>
            <a:br>
              <a:rPr lang="en-US" sz="3200" b="1" cap="none" dirty="0" smtClean="0">
                <a:solidFill>
                  <a:srgbClr val="CC0000"/>
                </a:solidFill>
              </a:rPr>
            </a:br>
            <a:r>
              <a:rPr lang="en-US" sz="5400" b="1" cap="none" dirty="0" smtClean="0">
                <a:solidFill>
                  <a:srgbClr val="009900"/>
                </a:solidFill>
              </a:rPr>
              <a:t>PHASE I - PREPARATION</a:t>
            </a:r>
            <a:endParaRPr lang="en-US" sz="5400" cap="none" dirty="0" smtClean="0"/>
          </a:p>
        </p:txBody>
      </p:sp>
      <p:sp>
        <p:nvSpPr>
          <p:cNvPr id="14339"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endParaRPr lang="en-US" dirty="0" smtClean="0"/>
          </a:p>
          <a:p>
            <a:pPr algn="ctr" eaLnBrk="1" hangingPunct="1">
              <a:buFont typeface="Wingdings" pitchFamily="2" charset="2"/>
              <a:buNone/>
            </a:pPr>
            <a:r>
              <a:rPr lang="en-US" sz="3600" dirty="0" smtClean="0"/>
              <a:t>What did you observe?</a:t>
            </a:r>
          </a:p>
          <a:p>
            <a:pPr algn="ctr" eaLnBrk="1" hangingPunct="1">
              <a:buFont typeface="Wingdings" pitchFamily="2" charset="2"/>
              <a:buNone/>
            </a:pPr>
            <a:r>
              <a:rPr lang="en-US" sz="3600" dirty="0" smtClean="0"/>
              <a:t>What more do you want to know about this youth?</a:t>
            </a:r>
          </a:p>
          <a:p>
            <a:pPr algn="ctr" eaLnBrk="1" hangingPunct="1">
              <a:buFont typeface="Wingdings" pitchFamily="2" charset="2"/>
              <a:buNone/>
            </a:pPr>
            <a:endParaRPr lang="en-US" sz="3600" dirty="0" smtClean="0"/>
          </a:p>
        </p:txBody>
      </p:sp>
      <p:pic>
        <p:nvPicPr>
          <p:cNvPr id="14340"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14800"/>
            <a:ext cx="25971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41417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sz="3400" b="1" cap="none" dirty="0" smtClean="0">
                <a:solidFill>
                  <a:schemeClr val="tx1"/>
                </a:solidFill>
              </a:rPr>
              <a:t>PSD</a:t>
            </a:r>
            <a:r>
              <a:rPr lang="en-US" sz="3400" b="1" cap="none" dirty="0" smtClean="0">
                <a:solidFill>
                  <a:srgbClr val="CC0000"/>
                </a:solidFill>
              </a:rPr>
              <a:t/>
            </a:r>
            <a:br>
              <a:rPr lang="en-US" sz="3400" b="1" cap="none" dirty="0" smtClean="0">
                <a:solidFill>
                  <a:srgbClr val="CC0000"/>
                </a:solidFill>
              </a:rPr>
            </a:br>
            <a:r>
              <a:rPr lang="en-US" sz="4900" b="1" cap="none" dirty="0" smtClean="0">
                <a:solidFill>
                  <a:srgbClr val="0000FF"/>
                </a:solidFill>
              </a:rPr>
              <a:t>PHASE II - PROBLEM SOLVING</a:t>
            </a:r>
          </a:p>
        </p:txBody>
      </p:sp>
      <p:sp>
        <p:nvSpPr>
          <p:cNvPr id="15363" name="Rectangle 3"/>
          <p:cNvSpPr>
            <a:spLocks noGrp="1" noChangeArrowheads="1"/>
          </p:cNvSpPr>
          <p:nvPr>
            <p:ph sz="quarter" idx="1"/>
          </p:nvPr>
        </p:nvSpPr>
        <p:spPr>
          <a:xfrm>
            <a:off x="457200" y="1981200"/>
            <a:ext cx="8229600" cy="4343400"/>
          </a:xfrm>
        </p:spPr>
        <p:txBody>
          <a:bodyPr>
            <a:normAutofit fontScale="92500"/>
          </a:bodyPr>
          <a:lstStyle/>
          <a:p>
            <a:pPr eaLnBrk="1" hangingPunct="1">
              <a:lnSpc>
                <a:spcPct val="90000"/>
              </a:lnSpc>
            </a:pPr>
            <a:r>
              <a:rPr lang="en-US" sz="2800" dirty="0" smtClean="0"/>
              <a:t>Help the client </a:t>
            </a:r>
            <a:r>
              <a:rPr lang="en-US" sz="2800" dirty="0" smtClean="0">
                <a:solidFill>
                  <a:srgbClr val="CC0000"/>
                </a:solidFill>
              </a:rPr>
              <a:t>take the perspective</a:t>
            </a:r>
            <a:r>
              <a:rPr lang="en-US" sz="2800" dirty="0" smtClean="0"/>
              <a:t> of others</a:t>
            </a:r>
          </a:p>
          <a:p>
            <a:pPr lvl="1" eaLnBrk="1" hangingPunct="1">
              <a:lnSpc>
                <a:spcPct val="90000"/>
              </a:lnSpc>
            </a:pPr>
            <a:r>
              <a:rPr lang="en-US" i="1" dirty="0" smtClean="0"/>
              <a:t>What was going through his head when he saw you?</a:t>
            </a:r>
          </a:p>
          <a:p>
            <a:pPr lvl="1" eaLnBrk="1" hangingPunct="1">
              <a:lnSpc>
                <a:spcPct val="90000"/>
              </a:lnSpc>
            </a:pPr>
            <a:r>
              <a:rPr lang="en-US" i="1" dirty="0" smtClean="0"/>
              <a:t>If you were thinking that, would you have done the same thing?</a:t>
            </a:r>
          </a:p>
          <a:p>
            <a:pPr lvl="1" eaLnBrk="1" hangingPunct="1">
              <a:lnSpc>
                <a:spcPct val="90000"/>
              </a:lnSpc>
            </a:pPr>
            <a:endParaRPr lang="en-US" i="1" dirty="0" smtClean="0"/>
          </a:p>
          <a:p>
            <a:pPr eaLnBrk="1" hangingPunct="1">
              <a:lnSpc>
                <a:spcPct val="90000"/>
              </a:lnSpc>
            </a:pPr>
            <a:r>
              <a:rPr lang="en-US" sz="2800" dirty="0" smtClean="0"/>
              <a:t>Help the client </a:t>
            </a:r>
            <a:r>
              <a:rPr lang="en-US" sz="2800" dirty="0" smtClean="0">
                <a:solidFill>
                  <a:srgbClr val="CC0000"/>
                </a:solidFill>
              </a:rPr>
              <a:t>generate causal explanations</a:t>
            </a:r>
          </a:p>
          <a:p>
            <a:pPr lvl="1" eaLnBrk="1" hangingPunct="1">
              <a:lnSpc>
                <a:spcPct val="90000"/>
              </a:lnSpc>
            </a:pPr>
            <a:r>
              <a:rPr lang="en-US" i="1" dirty="0" smtClean="0"/>
              <a:t>Why do you think he got so mad about that?</a:t>
            </a:r>
          </a:p>
          <a:p>
            <a:pPr lvl="1" eaLnBrk="1" hangingPunct="1">
              <a:lnSpc>
                <a:spcPct val="90000"/>
              </a:lnSpc>
            </a:pPr>
            <a:r>
              <a:rPr lang="en-US" i="1" dirty="0" smtClean="0"/>
              <a:t>What seemed to trigger the problem?</a:t>
            </a:r>
          </a:p>
          <a:p>
            <a:pPr lvl="1" eaLnBrk="1" hangingPunct="1">
              <a:lnSpc>
                <a:spcPct val="90000"/>
              </a:lnSpc>
            </a:pPr>
            <a:r>
              <a:rPr lang="en-US" i="1" dirty="0" smtClean="0"/>
              <a:t>Everything was going okay until what?</a:t>
            </a:r>
            <a:r>
              <a:rPr lang="en-US" dirty="0" smtClean="0"/>
              <a:t> </a:t>
            </a:r>
            <a:endParaRPr lang="en-US" i="1" dirty="0" smtClean="0"/>
          </a:p>
          <a:p>
            <a:pPr lvl="1" eaLnBrk="1" hangingPunct="1">
              <a:lnSpc>
                <a:spcPct val="90000"/>
              </a:lnSpc>
              <a:buFont typeface="Wingdings" pitchFamily="2" charset="2"/>
              <a:buNone/>
            </a:pPr>
            <a:r>
              <a:rPr lang="en-US" sz="2200" dirty="0" smtClean="0"/>
              <a:t> </a:t>
            </a:r>
            <a:endParaRPr lang="en-US" sz="2200" dirty="0" smtClean="0">
              <a:solidFill>
                <a:srgbClr val="CC0000"/>
              </a:solidFill>
            </a:endParaRPr>
          </a:p>
          <a:p>
            <a:pPr eaLnBrk="1" hangingPunct="1">
              <a:lnSpc>
                <a:spcPct val="90000"/>
              </a:lnSpc>
            </a:pPr>
            <a:endParaRPr lang="en-US" sz="2600" dirty="0" smtClean="0">
              <a:solidFill>
                <a:srgbClr val="CC0000"/>
              </a:solidFill>
            </a:endParaRPr>
          </a:p>
          <a:p>
            <a:pPr eaLnBrk="1" hangingPunct="1">
              <a:lnSpc>
                <a:spcPct val="90000"/>
              </a:lnSpc>
            </a:pPr>
            <a:endParaRPr lang="en-US" sz="2600" dirty="0" smtClean="0"/>
          </a:p>
          <a:p>
            <a:pPr eaLnBrk="1" hangingPunct="1">
              <a:lnSpc>
                <a:spcPct val="90000"/>
              </a:lnSpc>
            </a:pPr>
            <a:endParaRPr lang="en-US" sz="2600" dirty="0" smtClean="0"/>
          </a:p>
        </p:txBody>
      </p:sp>
    </p:spTree>
    <p:extLst>
      <p:ext uri="{BB962C8B-B14F-4D97-AF65-F5344CB8AC3E}">
        <p14:creationId xmlns:p14="http://schemas.microsoft.com/office/powerpoint/2010/main" val="341642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Theoretical underpinnings of reactive aggression</a:t>
            </a:r>
          </a:p>
          <a:p>
            <a:r>
              <a:rPr lang="en-US" dirty="0" smtClean="0"/>
              <a:t>Screening, identification, and progress monitoring for anger treatment</a:t>
            </a:r>
          </a:p>
          <a:p>
            <a:r>
              <a:rPr lang="en-US" dirty="0" smtClean="0"/>
              <a:t> CBT orientation and generalization issues</a:t>
            </a:r>
          </a:p>
          <a:p>
            <a:r>
              <a:rPr lang="en-US" dirty="0" smtClean="0"/>
              <a:t>Anger </a:t>
            </a:r>
            <a:r>
              <a:rPr lang="en-US" dirty="0"/>
              <a:t>m</a:t>
            </a:r>
            <a:r>
              <a:rPr lang="en-US" dirty="0" smtClean="0"/>
              <a:t>anagement  </a:t>
            </a:r>
            <a:r>
              <a:rPr lang="en-US" dirty="0"/>
              <a:t>g</a:t>
            </a:r>
            <a:r>
              <a:rPr lang="en-US" dirty="0" smtClean="0"/>
              <a:t>roup </a:t>
            </a:r>
            <a:r>
              <a:rPr lang="en-US" dirty="0"/>
              <a:t>p</a:t>
            </a:r>
            <a:r>
              <a:rPr lang="en-US" dirty="0" smtClean="0"/>
              <a:t>rogram (8-12)</a:t>
            </a:r>
          </a:p>
          <a:p>
            <a:r>
              <a:rPr lang="en-US" dirty="0" smtClean="0"/>
              <a:t>Anger management </a:t>
            </a:r>
            <a:r>
              <a:rPr lang="en-US" dirty="0"/>
              <a:t>g</a:t>
            </a:r>
            <a:r>
              <a:rPr lang="en-US" dirty="0" smtClean="0"/>
              <a:t>roup </a:t>
            </a:r>
            <a:r>
              <a:rPr lang="en-US" dirty="0"/>
              <a:t>p</a:t>
            </a:r>
            <a:r>
              <a:rPr lang="en-US" dirty="0" smtClean="0"/>
              <a:t>rogram (13-18)</a:t>
            </a:r>
          </a:p>
          <a:p>
            <a:r>
              <a:rPr lang="en-US" dirty="0" smtClean="0"/>
              <a:t>Treating individual students</a:t>
            </a:r>
          </a:p>
          <a:p>
            <a:endParaRPr lang="en-US" dirty="0"/>
          </a:p>
        </p:txBody>
      </p:sp>
    </p:spTree>
    <p:extLst>
      <p:ext uri="{BB962C8B-B14F-4D97-AF65-F5344CB8AC3E}">
        <p14:creationId xmlns:p14="http://schemas.microsoft.com/office/powerpoint/2010/main" val="2946832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95B41F6F-B3DC-4F10-8C42-F1E55B8828D4}" type="slidenum">
              <a:rPr lang="en-US" altLang="en-US" sz="1800" smtClean="0"/>
              <a:pPr eaLnBrk="1" hangingPunct="1">
                <a:spcBef>
                  <a:spcPct val="0"/>
                </a:spcBef>
                <a:buClrTx/>
                <a:buSzTx/>
                <a:buFontTx/>
                <a:buNone/>
              </a:pPr>
              <a:t>20</a:t>
            </a:fld>
            <a:endParaRPr lang="en-US" altLang="en-US" sz="1800" smtClean="0"/>
          </a:p>
        </p:txBody>
      </p:sp>
      <p:sp>
        <p:nvSpPr>
          <p:cNvPr id="1059842" name="Rectangle 2"/>
          <p:cNvSpPr>
            <a:spLocks noGrp="1" noChangeArrowheads="1"/>
          </p:cNvSpPr>
          <p:nvPr>
            <p:ph type="title" idx="4294967295"/>
          </p:nvPr>
        </p:nvSpPr>
        <p:spPr>
          <a:xfrm>
            <a:off x="0" y="0"/>
            <a:ext cx="9144000" cy="1752600"/>
          </a:xfrm>
          <a:noFill/>
        </p:spPr>
        <p:txBody>
          <a:bodyPr vert="horz" wrap="square" lIns="92075" tIns="46038" rIns="92075" bIns="46038" numCol="1" anchorCtr="0" compatLnSpc="1">
            <a:prstTxWarp prst="textNoShape">
              <a:avLst/>
            </a:prstTxWarp>
            <a:normAutofit/>
          </a:bodyPr>
          <a:lstStyle/>
          <a:p>
            <a:pPr algn="ctr" eaLnBrk="1" hangingPunct="1">
              <a:defRPr/>
            </a:pPr>
            <a:r>
              <a:rPr lang="en-US" sz="3900" dirty="0" smtClean="0">
                <a:ea typeface="ＭＳ Ｐゴシック" pitchFamily="34" charset="-128"/>
              </a:rPr>
              <a:t>Effects of Automatic Processing on Problem Solving</a:t>
            </a:r>
          </a:p>
        </p:txBody>
      </p:sp>
      <p:sp>
        <p:nvSpPr>
          <p:cNvPr id="36867" name="Rectangle 3"/>
          <p:cNvSpPr>
            <a:spLocks noChangeArrowheads="1"/>
          </p:cNvSpPr>
          <p:nvPr/>
        </p:nvSpPr>
        <p:spPr bwMode="auto">
          <a:xfrm>
            <a:off x="838200" y="3419475"/>
            <a:ext cx="2082800" cy="762000"/>
          </a:xfrm>
          <a:prstGeom prst="rect">
            <a:avLst/>
          </a:prstGeom>
          <a:solidFill>
            <a:srgbClr val="00B0F0">
              <a:alpha val="49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Perceived Threat</a:t>
            </a:r>
          </a:p>
        </p:txBody>
      </p:sp>
      <p:sp>
        <p:nvSpPr>
          <p:cNvPr id="36868" name="Rectangle 4"/>
          <p:cNvSpPr>
            <a:spLocks noChangeArrowheads="1"/>
          </p:cNvSpPr>
          <p:nvPr/>
        </p:nvSpPr>
        <p:spPr bwMode="auto">
          <a:xfrm>
            <a:off x="3962400" y="3429000"/>
            <a:ext cx="2133600" cy="762000"/>
          </a:xfrm>
          <a:prstGeom prst="rect">
            <a:avLst/>
          </a:prstGeom>
          <a:solidFill>
            <a:srgbClr val="00B0F0">
              <a:alpha val="49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Verbal Assertion</a:t>
            </a:r>
          </a:p>
        </p:txBody>
      </p:sp>
      <p:sp>
        <p:nvSpPr>
          <p:cNvPr id="36869" name="Rectangle 5"/>
          <p:cNvSpPr>
            <a:spLocks noChangeArrowheads="1"/>
          </p:cNvSpPr>
          <p:nvPr/>
        </p:nvSpPr>
        <p:spPr bwMode="auto">
          <a:xfrm>
            <a:off x="4165600" y="4191000"/>
            <a:ext cx="1760538"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Direct Action</a:t>
            </a:r>
          </a:p>
        </p:txBody>
      </p:sp>
      <p:sp>
        <p:nvSpPr>
          <p:cNvPr id="36870" name="Rectangle 6"/>
          <p:cNvSpPr>
            <a:spLocks noChangeArrowheads="1"/>
          </p:cNvSpPr>
          <p:nvPr/>
        </p:nvSpPr>
        <p:spPr bwMode="auto">
          <a:xfrm>
            <a:off x="4165600" y="4876800"/>
            <a:ext cx="1760538"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Help Seeking</a:t>
            </a:r>
          </a:p>
        </p:txBody>
      </p:sp>
      <p:sp>
        <p:nvSpPr>
          <p:cNvPr id="36871" name="Rectangle 8"/>
          <p:cNvSpPr>
            <a:spLocks noChangeArrowheads="1"/>
          </p:cNvSpPr>
          <p:nvPr/>
        </p:nvSpPr>
        <p:spPr bwMode="auto">
          <a:xfrm>
            <a:off x="7010400" y="3429000"/>
            <a:ext cx="2065338" cy="762000"/>
          </a:xfrm>
          <a:prstGeom prst="rect">
            <a:avLst/>
          </a:prstGeom>
          <a:solidFill>
            <a:srgbClr val="00B0F0">
              <a:alpha val="51000"/>
            </a:srgbClr>
          </a:solidFill>
          <a:ln w="9525">
            <a:solidFill>
              <a:schemeClr val="tx1"/>
            </a:solidFill>
            <a:miter lim="800000"/>
            <a:headEnd/>
            <a:tailEnd/>
          </a:ln>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algn="ctr" eaLnBrk="1" hangingPunct="1">
              <a:spcBef>
                <a:spcPct val="0"/>
              </a:spcBef>
              <a:buClrTx/>
              <a:buSzTx/>
              <a:buFontTx/>
              <a:buNone/>
            </a:pPr>
            <a:r>
              <a:rPr lang="en-US" altLang="en-US" sz="2400" dirty="0">
                <a:latin typeface="Times New Roman" pitchFamily="18" charset="0"/>
              </a:rPr>
              <a:t>Verbal Assertion</a:t>
            </a:r>
          </a:p>
        </p:txBody>
      </p:sp>
      <p:sp>
        <p:nvSpPr>
          <p:cNvPr id="36872" name="Line 9"/>
          <p:cNvSpPr>
            <a:spLocks noChangeShapeType="1"/>
          </p:cNvSpPr>
          <p:nvPr/>
        </p:nvSpPr>
        <p:spPr bwMode="auto">
          <a:xfrm>
            <a:off x="2946400" y="3886200"/>
            <a:ext cx="1016000"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3" name="Line 10"/>
          <p:cNvSpPr>
            <a:spLocks noChangeShapeType="1"/>
          </p:cNvSpPr>
          <p:nvPr/>
        </p:nvSpPr>
        <p:spPr bwMode="auto">
          <a:xfrm>
            <a:off x="6172199" y="3962400"/>
            <a:ext cx="868363"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4" name="Text Box 11"/>
          <p:cNvSpPr txBox="1">
            <a:spLocks noChangeArrowheads="1"/>
          </p:cNvSpPr>
          <p:nvPr/>
        </p:nvSpPr>
        <p:spPr bwMode="auto">
          <a:xfrm>
            <a:off x="4233863" y="22098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6875" name="Text Box 12"/>
          <p:cNvSpPr txBox="1">
            <a:spLocks noChangeArrowheads="1"/>
          </p:cNvSpPr>
          <p:nvPr/>
        </p:nvSpPr>
        <p:spPr bwMode="auto">
          <a:xfrm>
            <a:off x="4233863" y="2209800"/>
            <a:ext cx="162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Memory Bin</a:t>
            </a:r>
          </a:p>
        </p:txBody>
      </p:sp>
      <p:sp>
        <p:nvSpPr>
          <p:cNvPr id="36876" name="Text Box 13"/>
          <p:cNvSpPr txBox="1">
            <a:spLocks noChangeArrowheads="1"/>
          </p:cNvSpPr>
          <p:nvPr/>
        </p:nvSpPr>
        <p:spPr bwMode="auto">
          <a:xfrm>
            <a:off x="6724650" y="187007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6877" name="Text Box 14"/>
          <p:cNvSpPr txBox="1">
            <a:spLocks noChangeArrowheads="1"/>
          </p:cNvSpPr>
          <p:nvPr/>
        </p:nvSpPr>
        <p:spPr bwMode="auto">
          <a:xfrm>
            <a:off x="7078663" y="2209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endParaRPr lang="en-US" altLang="en-US" sz="2400">
              <a:latin typeface="Times New Roman" pitchFamily="18" charset="0"/>
            </a:endParaRPr>
          </a:p>
        </p:txBody>
      </p:sp>
      <p:sp>
        <p:nvSpPr>
          <p:cNvPr id="36878" name="Text Box 15"/>
          <p:cNvSpPr txBox="1">
            <a:spLocks noChangeArrowheads="1"/>
          </p:cNvSpPr>
          <p:nvPr/>
        </p:nvSpPr>
        <p:spPr bwMode="auto">
          <a:xfrm>
            <a:off x="7078663" y="21336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6879" name="Text Box 16"/>
          <p:cNvSpPr txBox="1">
            <a:spLocks noChangeArrowheads="1"/>
          </p:cNvSpPr>
          <p:nvPr/>
        </p:nvSpPr>
        <p:spPr bwMode="auto">
          <a:xfrm>
            <a:off x="7145338" y="2209800"/>
            <a:ext cx="142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Response Enactm</a:t>
            </a:r>
          </a:p>
        </p:txBody>
      </p:sp>
      <p:sp>
        <p:nvSpPr>
          <p:cNvPr id="36880" name="Text Box 17"/>
          <p:cNvSpPr txBox="1">
            <a:spLocks noChangeArrowheads="1"/>
          </p:cNvSpPr>
          <p:nvPr/>
        </p:nvSpPr>
        <p:spPr bwMode="auto">
          <a:xfrm>
            <a:off x="1389063" y="2286000"/>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b="1" i="1">
                <a:latin typeface="Times New Roman" pitchFamily="18" charset="0"/>
              </a:rPr>
              <a:t>Stimulus</a:t>
            </a:r>
          </a:p>
        </p:txBody>
      </p:sp>
      <p:sp>
        <p:nvSpPr>
          <p:cNvPr id="36881" name="Text Box 15"/>
          <p:cNvSpPr txBox="1">
            <a:spLocks noChangeArrowheads="1"/>
          </p:cNvSpPr>
          <p:nvPr/>
        </p:nvSpPr>
        <p:spPr bwMode="auto">
          <a:xfrm>
            <a:off x="7162800" y="22098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endParaRPr lang="en-US" altLang="en-US" sz="2400">
              <a:latin typeface="Times New Roman" pitchFamily="18" charset="0"/>
            </a:endParaRPr>
          </a:p>
        </p:txBody>
      </p:sp>
      <p:sp>
        <p:nvSpPr>
          <p:cNvPr id="36882" name="Text Box 16"/>
          <p:cNvSpPr txBox="1">
            <a:spLocks noChangeArrowheads="1"/>
          </p:cNvSpPr>
          <p:nvPr/>
        </p:nvSpPr>
        <p:spPr bwMode="auto">
          <a:xfrm>
            <a:off x="7162800" y="2209800"/>
            <a:ext cx="1870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50000"/>
              </a:spcBef>
              <a:buClrTx/>
              <a:buSzTx/>
              <a:buFontTx/>
              <a:buNone/>
            </a:pPr>
            <a:r>
              <a:rPr lang="en-US" altLang="en-US" sz="2400" i="1">
                <a:latin typeface="Times New Roman" pitchFamily="18" charset="0"/>
              </a:rPr>
              <a:t>Response Enactm</a:t>
            </a:r>
            <a:r>
              <a:rPr lang="en-US" altLang="en-US" sz="2400" b="1" i="1">
                <a:latin typeface="Times New Roman" pitchFamily="18" charset="0"/>
              </a:rPr>
              <a:t>ent</a:t>
            </a:r>
          </a:p>
          <a:p>
            <a:pPr eaLnBrk="1" hangingPunct="1">
              <a:spcBef>
                <a:spcPct val="50000"/>
              </a:spcBef>
              <a:buClrTx/>
              <a:buSzTx/>
              <a:buFontTx/>
              <a:buNone/>
            </a:pPr>
            <a:endParaRPr lang="en-US" altLang="en-US" sz="2400" i="1">
              <a:latin typeface="Times New Roman" pitchFamily="18" charset="0"/>
            </a:endParaRPr>
          </a:p>
        </p:txBody>
      </p:sp>
    </p:spTree>
    <p:extLst>
      <p:ext uri="{BB962C8B-B14F-4D97-AF65-F5344CB8AC3E}">
        <p14:creationId xmlns:p14="http://schemas.microsoft.com/office/powerpoint/2010/main" val="391073042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800" b="1" dirty="0">
                <a:solidFill>
                  <a:schemeClr val="tx1"/>
                </a:solidFill>
              </a:rPr>
              <a:t>PSD</a:t>
            </a:r>
            <a:br>
              <a:rPr lang="en-US" sz="3800" b="1" dirty="0">
                <a:solidFill>
                  <a:schemeClr val="tx1"/>
                </a:solidFill>
              </a:rPr>
            </a:br>
            <a:r>
              <a:rPr lang="en-US" sz="4400" b="1" dirty="0">
                <a:solidFill>
                  <a:srgbClr val="0000FF"/>
                </a:solidFill>
              </a:rPr>
              <a:t>PHASE II - PROBLEM SOLVING</a:t>
            </a:r>
          </a:p>
        </p:txBody>
      </p:sp>
      <p:sp>
        <p:nvSpPr>
          <p:cNvPr id="1638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z="2600" dirty="0" smtClean="0"/>
              <a:t>Help the client </a:t>
            </a:r>
            <a:r>
              <a:rPr lang="en-US" sz="2600" dirty="0" smtClean="0">
                <a:solidFill>
                  <a:srgbClr val="CC0000"/>
                </a:solidFill>
              </a:rPr>
              <a:t>generate alternative solutions</a:t>
            </a:r>
          </a:p>
          <a:p>
            <a:pPr lvl="1" eaLnBrk="1" hangingPunct="1">
              <a:lnSpc>
                <a:spcPct val="90000"/>
              </a:lnSpc>
            </a:pPr>
            <a:r>
              <a:rPr lang="en-US" sz="2200" i="1" dirty="0" smtClean="0"/>
              <a:t>What other ways are there to try to solve the problem?</a:t>
            </a:r>
            <a:r>
              <a:rPr lang="en-US" sz="2200" dirty="0" smtClean="0"/>
              <a:t> </a:t>
            </a:r>
          </a:p>
          <a:p>
            <a:pPr lvl="1" eaLnBrk="1" hangingPunct="1">
              <a:lnSpc>
                <a:spcPct val="90000"/>
              </a:lnSpc>
            </a:pPr>
            <a:r>
              <a:rPr lang="en-US" sz="2200" i="1" dirty="0" smtClean="0"/>
              <a:t>Can you think of a different way so X wouldn’t happen?</a:t>
            </a:r>
            <a:r>
              <a:rPr lang="en-US" sz="2200" dirty="0" smtClean="0"/>
              <a:t> </a:t>
            </a:r>
            <a:br>
              <a:rPr lang="en-US" sz="2200" dirty="0" smtClean="0"/>
            </a:br>
            <a:endParaRPr lang="en-US" sz="2200" dirty="0" smtClean="0">
              <a:solidFill>
                <a:srgbClr val="CC0000"/>
              </a:solidFill>
            </a:endParaRPr>
          </a:p>
          <a:p>
            <a:pPr eaLnBrk="1" hangingPunct="1">
              <a:lnSpc>
                <a:spcPct val="90000"/>
              </a:lnSpc>
            </a:pPr>
            <a:r>
              <a:rPr lang="en-US" sz="2600" dirty="0" smtClean="0"/>
              <a:t>Help the client </a:t>
            </a:r>
            <a:r>
              <a:rPr lang="en-US" sz="2600" dirty="0" smtClean="0">
                <a:solidFill>
                  <a:srgbClr val="CC0000"/>
                </a:solidFill>
              </a:rPr>
              <a:t>notice warning signs</a:t>
            </a:r>
          </a:p>
          <a:p>
            <a:pPr lvl="1" eaLnBrk="1" hangingPunct="1">
              <a:lnSpc>
                <a:spcPct val="90000"/>
              </a:lnSpc>
            </a:pPr>
            <a:r>
              <a:rPr lang="en-US" sz="2200" i="1" dirty="0" smtClean="0"/>
              <a:t>How can you (or others) tell when you are first getting upset</a:t>
            </a:r>
            <a:r>
              <a:rPr lang="en-US" sz="2200" dirty="0" smtClean="0"/>
              <a:t> ?</a:t>
            </a:r>
            <a:endParaRPr lang="en-US" sz="2200" dirty="0" smtClean="0">
              <a:solidFill>
                <a:srgbClr val="CC0000"/>
              </a:solidFill>
            </a:endParaRPr>
          </a:p>
          <a:p>
            <a:pPr lvl="1" eaLnBrk="1" hangingPunct="1">
              <a:lnSpc>
                <a:spcPct val="90000"/>
              </a:lnSpc>
            </a:pPr>
            <a:endParaRPr lang="en-US" sz="2200" dirty="0" smtClean="0">
              <a:solidFill>
                <a:srgbClr val="CC0000"/>
              </a:solidFill>
            </a:endParaRPr>
          </a:p>
          <a:p>
            <a:pPr eaLnBrk="1" hangingPunct="1">
              <a:lnSpc>
                <a:spcPct val="90000"/>
              </a:lnSpc>
            </a:pPr>
            <a:r>
              <a:rPr lang="en-US" sz="2600" dirty="0" smtClean="0"/>
              <a:t>Foster</a:t>
            </a:r>
            <a:r>
              <a:rPr lang="en-US" sz="2600" dirty="0" smtClean="0">
                <a:solidFill>
                  <a:srgbClr val="CC0000"/>
                </a:solidFill>
              </a:rPr>
              <a:t> responsibility (ownership)</a:t>
            </a:r>
          </a:p>
          <a:p>
            <a:pPr lvl="1" eaLnBrk="1" hangingPunct="1">
              <a:lnSpc>
                <a:spcPct val="90000"/>
              </a:lnSpc>
            </a:pPr>
            <a:endParaRPr lang="en-US" sz="2200" dirty="0" smtClean="0">
              <a:solidFill>
                <a:srgbClr val="CC0000"/>
              </a:solidFill>
            </a:endParaRPr>
          </a:p>
          <a:p>
            <a:pPr lvl="1" eaLnBrk="1" hangingPunct="1">
              <a:lnSpc>
                <a:spcPct val="90000"/>
              </a:lnSpc>
            </a:pPr>
            <a:endParaRPr lang="en-US" sz="2200" dirty="0" smtClean="0">
              <a:solidFill>
                <a:srgbClr val="CC0000"/>
              </a:solidFill>
            </a:endParaRPr>
          </a:p>
          <a:p>
            <a:pPr lvl="1" eaLnBrk="1" hangingPunct="1">
              <a:lnSpc>
                <a:spcPct val="90000"/>
              </a:lnSpc>
            </a:pPr>
            <a:endParaRPr lang="en-US" dirty="0" smtClean="0">
              <a:solidFill>
                <a:srgbClr val="CC0000"/>
              </a:solidFill>
            </a:endParaRPr>
          </a:p>
          <a:p>
            <a:pPr eaLnBrk="1" hangingPunct="1">
              <a:lnSpc>
                <a:spcPct val="90000"/>
              </a:lnSpc>
            </a:pPr>
            <a:endParaRPr lang="en-US" sz="2600" dirty="0" smtClean="0"/>
          </a:p>
        </p:txBody>
      </p:sp>
    </p:spTree>
    <p:extLst>
      <p:ext uri="{BB962C8B-B14F-4D97-AF65-F5344CB8AC3E}">
        <p14:creationId xmlns:p14="http://schemas.microsoft.com/office/powerpoint/2010/main" val="3521829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PSD</a:t>
            </a:r>
            <a:br>
              <a:rPr lang="en-US" sz="3200" b="1" dirty="0" smtClean="0">
                <a:solidFill>
                  <a:schemeClr val="tx1"/>
                </a:solidFill>
              </a:rPr>
            </a:br>
            <a:r>
              <a:rPr lang="en-US" sz="3200" b="1" dirty="0" smtClean="0">
                <a:solidFill>
                  <a:srgbClr val="FF0000"/>
                </a:solidFill>
              </a:rPr>
              <a:t>PHASE II - PROBLEM SOLVING</a:t>
            </a:r>
            <a:endParaRPr lang="en-US" dirty="0">
              <a:solidFill>
                <a:srgbClr val="FF0000"/>
              </a:solidFill>
            </a:endParaRPr>
          </a:p>
        </p:txBody>
      </p:sp>
      <p:sp>
        <p:nvSpPr>
          <p:cNvPr id="17411" name="Content Placeholder 2"/>
          <p:cNvSpPr>
            <a:spLocks noGrp="1"/>
          </p:cNvSpPr>
          <p:nvPr>
            <p:ph sz="quarter" idx="1"/>
          </p:nvPr>
        </p:nvSpPr>
        <p:spPr>
          <a:xfrm>
            <a:off x="457200" y="1600200"/>
            <a:ext cx="7467600" cy="4873625"/>
          </a:xfrm>
        </p:spPr>
        <p:txBody>
          <a:bodyPr/>
          <a:lstStyle/>
          <a:p>
            <a:pPr algn="ctr">
              <a:buFont typeface="Wingdings" pitchFamily="2" charset="2"/>
              <a:buNone/>
            </a:pPr>
            <a:endParaRPr lang="en-US" b="1" dirty="0" smtClean="0">
              <a:solidFill>
                <a:srgbClr val="00B050"/>
              </a:solidFill>
            </a:endParaRPr>
          </a:p>
          <a:p>
            <a:pPr algn="ctr">
              <a:buFont typeface="Wingdings" pitchFamily="2" charset="2"/>
              <a:buNone/>
            </a:pPr>
            <a:endParaRPr lang="en-US" b="1" dirty="0" smtClean="0">
              <a:solidFill>
                <a:srgbClr val="00B050"/>
              </a:solidFill>
            </a:endParaRPr>
          </a:p>
          <a:p>
            <a:pPr algn="ctr">
              <a:buFont typeface="Wingdings" pitchFamily="2" charset="2"/>
              <a:buNone/>
            </a:pPr>
            <a:endParaRPr lang="en-US" b="1" dirty="0" smtClean="0">
              <a:solidFill>
                <a:srgbClr val="00B050"/>
              </a:solidFill>
            </a:endParaRPr>
          </a:p>
          <a:p>
            <a:pPr algn="ctr">
              <a:buFont typeface="Wingdings" pitchFamily="2" charset="2"/>
              <a:buNone/>
            </a:pPr>
            <a:r>
              <a:rPr lang="en-US" sz="8000" b="1" dirty="0" smtClean="0">
                <a:solidFill>
                  <a:srgbClr val="00B050"/>
                </a:solidFill>
              </a:rPr>
              <a:t>VIDEO</a:t>
            </a:r>
          </a:p>
          <a:p>
            <a:pPr>
              <a:buFont typeface="Wingdings" pitchFamily="2" charset="2"/>
              <a:buNone/>
            </a:pPr>
            <a:endParaRPr lang="en-US" dirty="0" smtClean="0"/>
          </a:p>
        </p:txBody>
      </p:sp>
    </p:spTree>
    <p:extLst>
      <p:ext uri="{BB962C8B-B14F-4D97-AF65-F5344CB8AC3E}">
        <p14:creationId xmlns:p14="http://schemas.microsoft.com/office/powerpoint/2010/main" val="31892447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3200" b="1" cap="none" dirty="0" smtClean="0">
                <a:solidFill>
                  <a:schemeClr val="tx1"/>
                </a:solidFill>
              </a:rPr>
              <a:t>PSD</a:t>
            </a:r>
            <a:br>
              <a:rPr lang="en-US" sz="3200" b="1" cap="none" dirty="0" smtClean="0">
                <a:solidFill>
                  <a:schemeClr val="tx1"/>
                </a:solidFill>
              </a:rPr>
            </a:br>
            <a:r>
              <a:rPr lang="en-US" sz="3200" b="1" cap="none" dirty="0" smtClean="0">
                <a:solidFill>
                  <a:srgbClr val="0000FF"/>
                </a:solidFill>
              </a:rPr>
              <a:t>PHASE II - PROBLEM SOLVING</a:t>
            </a:r>
            <a:endParaRPr lang="en-US" cap="none" dirty="0" smtClean="0"/>
          </a:p>
        </p:txBody>
      </p:sp>
      <p:sp>
        <p:nvSpPr>
          <p:cNvPr id="18435"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endParaRPr lang="en-US" dirty="0" smtClean="0"/>
          </a:p>
          <a:p>
            <a:pPr algn="ctr" eaLnBrk="1" hangingPunct="1">
              <a:buFont typeface="Wingdings" pitchFamily="2" charset="2"/>
              <a:buNone/>
            </a:pPr>
            <a:r>
              <a:rPr lang="en-US" sz="3600" dirty="0" smtClean="0"/>
              <a:t>What did you observe?</a:t>
            </a:r>
          </a:p>
          <a:p>
            <a:pPr algn="ctr" eaLnBrk="1" hangingPunct="1">
              <a:buFont typeface="Wingdings" pitchFamily="2" charset="2"/>
              <a:buNone/>
            </a:pPr>
            <a:r>
              <a:rPr lang="en-US" sz="3600" dirty="0" smtClean="0"/>
              <a:t>What direction would you take now?</a:t>
            </a:r>
          </a:p>
        </p:txBody>
      </p:sp>
      <p:pic>
        <p:nvPicPr>
          <p:cNvPr id="18436"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89438"/>
            <a:ext cx="2597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34775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800" b="1" dirty="0">
                <a:solidFill>
                  <a:schemeClr val="tx1"/>
                </a:solidFill>
              </a:rPr>
              <a:t>PSD</a:t>
            </a:r>
            <a:br>
              <a:rPr lang="en-US" sz="3800" b="1" dirty="0">
                <a:solidFill>
                  <a:schemeClr val="tx1"/>
                </a:solidFill>
              </a:rPr>
            </a:br>
            <a:r>
              <a:rPr lang="en-US" sz="4800" b="1" dirty="0">
                <a:solidFill>
                  <a:srgbClr val="FF6600"/>
                </a:solidFill>
              </a:rPr>
              <a:t>PHASE III - IMPLEMENTATION</a:t>
            </a:r>
          </a:p>
        </p:txBody>
      </p:sp>
      <p:sp>
        <p:nvSpPr>
          <p:cNvPr id="19459" name="Rectangle 3"/>
          <p:cNvSpPr>
            <a:spLocks noGrp="1" noChangeArrowheads="1"/>
          </p:cNvSpPr>
          <p:nvPr>
            <p:ph sz="quarter" idx="1"/>
          </p:nvPr>
        </p:nvSpPr>
        <p:spPr>
          <a:xfrm>
            <a:off x="457200" y="1981200"/>
            <a:ext cx="8229600" cy="4191000"/>
          </a:xfrm>
        </p:spPr>
        <p:txBody>
          <a:bodyPr>
            <a:normAutofit/>
          </a:bodyPr>
          <a:lstStyle/>
          <a:p>
            <a:pPr eaLnBrk="1" hangingPunct="1"/>
            <a:r>
              <a:rPr lang="en-US" sz="2400" dirty="0" smtClean="0"/>
              <a:t>Covey a “</a:t>
            </a:r>
            <a:r>
              <a:rPr lang="en-US" sz="2400" dirty="0" smtClean="0">
                <a:solidFill>
                  <a:srgbClr val="CC0000"/>
                </a:solidFill>
              </a:rPr>
              <a:t>challenge</a:t>
            </a:r>
            <a:r>
              <a:rPr lang="en-US" sz="2400" dirty="0" smtClean="0"/>
              <a:t>” and bolster self-confidence</a:t>
            </a:r>
          </a:p>
          <a:p>
            <a:pPr lvl="1" eaLnBrk="1" hangingPunct="1"/>
            <a:r>
              <a:rPr lang="en-US" sz="2400" i="1" dirty="0" smtClean="0"/>
              <a:t>This might be really difficult. Can you do it?</a:t>
            </a:r>
          </a:p>
          <a:p>
            <a:pPr lvl="1" eaLnBrk="1" hangingPunct="1"/>
            <a:r>
              <a:rPr lang="en-US" sz="2400" i="1" dirty="0" smtClean="0"/>
              <a:t>I believe you are mature enough to face this</a:t>
            </a:r>
            <a:r>
              <a:rPr lang="en-US" sz="2400" dirty="0" smtClean="0"/>
              <a:t>  </a:t>
            </a:r>
          </a:p>
          <a:p>
            <a:pPr eaLnBrk="1" hangingPunct="1"/>
            <a:r>
              <a:rPr lang="en-US" sz="2400" dirty="0" smtClean="0"/>
              <a:t>Generate an </a:t>
            </a:r>
            <a:r>
              <a:rPr lang="en-US" sz="2400" dirty="0" smtClean="0">
                <a:solidFill>
                  <a:srgbClr val="CC0000"/>
                </a:solidFill>
              </a:rPr>
              <a:t>action plan</a:t>
            </a:r>
          </a:p>
          <a:p>
            <a:pPr lvl="1" eaLnBrk="1" hangingPunct="1"/>
            <a:r>
              <a:rPr lang="en-US" sz="2400" i="1" dirty="0" smtClean="0"/>
              <a:t>What advice would you have for a friend who has this same problem?</a:t>
            </a:r>
          </a:p>
          <a:p>
            <a:pPr lvl="1" eaLnBrk="1" hangingPunct="1"/>
            <a:r>
              <a:rPr lang="en-US" sz="2400" i="1" dirty="0" smtClean="0"/>
              <a:t>What has worked for you in the past?</a:t>
            </a:r>
          </a:p>
          <a:p>
            <a:pPr eaLnBrk="1" hangingPunct="1"/>
            <a:r>
              <a:rPr lang="en-US" sz="2400" dirty="0" smtClean="0"/>
              <a:t>Help </a:t>
            </a:r>
            <a:r>
              <a:rPr lang="en-US" sz="2400" dirty="0" smtClean="0">
                <a:solidFill>
                  <a:srgbClr val="CC0000"/>
                </a:solidFill>
              </a:rPr>
              <a:t>anticipate consequences</a:t>
            </a:r>
          </a:p>
          <a:p>
            <a:pPr lvl="1" eaLnBrk="1" hangingPunct="1"/>
            <a:r>
              <a:rPr lang="en-US" sz="2400" i="1" dirty="0" smtClean="0"/>
              <a:t>If you do…what do you think will happen?</a:t>
            </a:r>
          </a:p>
        </p:txBody>
      </p:sp>
    </p:spTree>
    <p:extLst>
      <p:ext uri="{BB962C8B-B14F-4D97-AF65-F5344CB8AC3E}">
        <p14:creationId xmlns:p14="http://schemas.microsoft.com/office/powerpoint/2010/main" val="366811404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fontAlgn="auto" hangingPunct="1">
              <a:spcAft>
                <a:spcPts val="0"/>
              </a:spcAft>
              <a:defRPr/>
            </a:pPr>
            <a:r>
              <a:rPr lang="en-US" sz="3800" b="1" dirty="0">
                <a:solidFill>
                  <a:schemeClr val="tx1"/>
                </a:solidFill>
              </a:rPr>
              <a:t>PSD</a:t>
            </a:r>
            <a:br>
              <a:rPr lang="en-US" sz="3800" b="1" dirty="0">
                <a:solidFill>
                  <a:schemeClr val="tx1"/>
                </a:solidFill>
              </a:rPr>
            </a:br>
            <a:r>
              <a:rPr lang="en-US" sz="3800" b="1" dirty="0">
                <a:solidFill>
                  <a:srgbClr val="FF6600"/>
                </a:solidFill>
              </a:rPr>
              <a:t>PHASE III - IMPLEMENTATION</a:t>
            </a:r>
          </a:p>
        </p:txBody>
      </p:sp>
      <p:sp>
        <p:nvSpPr>
          <p:cNvPr id="20483" name="Rectangle 3"/>
          <p:cNvSpPr>
            <a:spLocks noGrp="1" noChangeArrowheads="1"/>
          </p:cNvSpPr>
          <p:nvPr>
            <p:ph sz="quarter" idx="1"/>
          </p:nvPr>
        </p:nvSpPr>
        <p:spPr>
          <a:xfrm>
            <a:off x="457200" y="1600200"/>
            <a:ext cx="7467600" cy="4873625"/>
          </a:xfrm>
        </p:spPr>
        <p:txBody>
          <a:bodyPr>
            <a:noAutofit/>
          </a:bodyPr>
          <a:lstStyle/>
          <a:p>
            <a:pPr eaLnBrk="1" hangingPunct="1"/>
            <a:r>
              <a:rPr lang="en-US" sz="2800" dirty="0" smtClean="0"/>
              <a:t>Help </a:t>
            </a:r>
            <a:r>
              <a:rPr lang="en-US" sz="2800" dirty="0" smtClean="0">
                <a:solidFill>
                  <a:srgbClr val="CC0000"/>
                </a:solidFill>
              </a:rPr>
              <a:t>anticipate barriers</a:t>
            </a:r>
          </a:p>
          <a:p>
            <a:pPr lvl="1" eaLnBrk="1" hangingPunct="1"/>
            <a:r>
              <a:rPr lang="en-US" i="1" dirty="0" smtClean="0"/>
              <a:t>Let’s suppose that…</a:t>
            </a:r>
          </a:p>
          <a:p>
            <a:pPr lvl="1" eaLnBrk="1" hangingPunct="1"/>
            <a:r>
              <a:rPr lang="en-US" i="1" dirty="0" smtClean="0"/>
              <a:t>How can you remind yourself to…?</a:t>
            </a:r>
          </a:p>
          <a:p>
            <a:pPr eaLnBrk="1" hangingPunct="1"/>
            <a:r>
              <a:rPr lang="en-US" sz="2800" dirty="0" smtClean="0"/>
              <a:t>Reinforce </a:t>
            </a:r>
            <a:r>
              <a:rPr lang="en-US" sz="2800" dirty="0" smtClean="0">
                <a:solidFill>
                  <a:srgbClr val="CC0000"/>
                </a:solidFill>
              </a:rPr>
              <a:t>effort</a:t>
            </a:r>
          </a:p>
          <a:p>
            <a:pPr eaLnBrk="1" hangingPunct="1"/>
            <a:r>
              <a:rPr lang="en-US" sz="2800" dirty="0" smtClean="0"/>
              <a:t>Help youth see the </a:t>
            </a:r>
            <a:r>
              <a:rPr lang="en-US" sz="2800" dirty="0" smtClean="0">
                <a:solidFill>
                  <a:srgbClr val="CC0000"/>
                </a:solidFill>
              </a:rPr>
              <a:t>connections between action and outcomes</a:t>
            </a:r>
            <a:r>
              <a:rPr lang="en-US" sz="2800" dirty="0" smtClean="0"/>
              <a:t> and how he/she will benefit</a:t>
            </a:r>
          </a:p>
          <a:p>
            <a:pPr lvl="1" eaLnBrk="1" hangingPunct="1"/>
            <a:r>
              <a:rPr lang="en-US" i="1" dirty="0" smtClean="0"/>
              <a:t>Why is it important for you to stay out of trouble? </a:t>
            </a:r>
          </a:p>
          <a:p>
            <a:pPr lvl="1" eaLnBrk="1" hangingPunct="1"/>
            <a:r>
              <a:rPr lang="en-US" i="1" dirty="0" smtClean="0"/>
              <a:t>Do you think you can teach what you have learned to someone else</a:t>
            </a:r>
            <a:r>
              <a:rPr lang="en-US" dirty="0" smtClean="0"/>
              <a:t>? </a:t>
            </a:r>
          </a:p>
          <a:p>
            <a:pPr eaLnBrk="1" hangingPunct="1"/>
            <a:endParaRPr lang="en-US" sz="2800" dirty="0" smtClean="0">
              <a:solidFill>
                <a:srgbClr val="CC0000"/>
              </a:solidFill>
            </a:endParaRPr>
          </a:p>
          <a:p>
            <a:pPr eaLnBrk="1" hangingPunct="1"/>
            <a:endParaRPr lang="en-US" sz="2800" dirty="0" smtClean="0"/>
          </a:p>
        </p:txBody>
      </p:sp>
    </p:spTree>
    <p:extLst>
      <p:ext uri="{BB962C8B-B14F-4D97-AF65-F5344CB8AC3E}">
        <p14:creationId xmlns:p14="http://schemas.microsoft.com/office/powerpoint/2010/main" val="281988320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3200" b="1" cap="none" smtClean="0">
                <a:solidFill>
                  <a:schemeClr val="tx1"/>
                </a:solidFill>
              </a:rPr>
              <a:t>PSD</a:t>
            </a:r>
            <a:br>
              <a:rPr lang="en-US" sz="3200" b="1" cap="none" smtClean="0">
                <a:solidFill>
                  <a:schemeClr val="tx1"/>
                </a:solidFill>
              </a:rPr>
            </a:br>
            <a:r>
              <a:rPr lang="en-US" sz="3200" b="1" cap="none" smtClean="0">
                <a:solidFill>
                  <a:srgbClr val="FF6600"/>
                </a:solidFill>
              </a:rPr>
              <a:t>PHASE III - IMPLEMENTATION</a:t>
            </a:r>
            <a:endParaRPr lang="en-US" cap="none" smtClean="0"/>
          </a:p>
        </p:txBody>
      </p:sp>
      <p:sp>
        <p:nvSpPr>
          <p:cNvPr id="21507" name="Content Placeholder 3"/>
          <p:cNvSpPr>
            <a:spLocks noGrp="1"/>
          </p:cNvSpPr>
          <p:nvPr>
            <p:ph sz="quarter" idx="1"/>
          </p:nvPr>
        </p:nvSpPr>
        <p:spPr>
          <a:xfrm>
            <a:off x="457200" y="1600200"/>
            <a:ext cx="7467600" cy="4873625"/>
          </a:xfrm>
        </p:spPr>
        <p:txBody>
          <a:bodyPr/>
          <a:lstStyle/>
          <a:p>
            <a:pPr algn="ctr">
              <a:buFont typeface="Wingdings" pitchFamily="2" charset="2"/>
              <a:buNone/>
            </a:pPr>
            <a:endParaRPr lang="en-US" b="1" smtClean="0">
              <a:solidFill>
                <a:srgbClr val="00B050"/>
              </a:solidFill>
            </a:endParaRPr>
          </a:p>
          <a:p>
            <a:pPr algn="ctr">
              <a:buFont typeface="Wingdings" pitchFamily="2" charset="2"/>
              <a:buNone/>
            </a:pPr>
            <a:endParaRPr lang="en-US" b="1" smtClean="0">
              <a:solidFill>
                <a:srgbClr val="00B050"/>
              </a:solidFill>
            </a:endParaRPr>
          </a:p>
          <a:p>
            <a:pPr algn="ctr">
              <a:buFont typeface="Wingdings" pitchFamily="2" charset="2"/>
              <a:buNone/>
            </a:pPr>
            <a:endParaRPr lang="en-US" b="1" smtClean="0">
              <a:solidFill>
                <a:srgbClr val="00B050"/>
              </a:solidFill>
            </a:endParaRPr>
          </a:p>
          <a:p>
            <a:pPr algn="ctr">
              <a:buFont typeface="Wingdings" pitchFamily="2" charset="2"/>
              <a:buNone/>
            </a:pPr>
            <a:endParaRPr lang="en-US" b="1" smtClean="0">
              <a:solidFill>
                <a:srgbClr val="00B050"/>
              </a:solidFill>
            </a:endParaRPr>
          </a:p>
          <a:p>
            <a:pPr algn="ctr">
              <a:buFont typeface="Wingdings" pitchFamily="2" charset="2"/>
              <a:buNone/>
            </a:pPr>
            <a:r>
              <a:rPr lang="en-US" sz="8000" b="1" smtClean="0">
                <a:solidFill>
                  <a:srgbClr val="00B050"/>
                </a:solidFill>
              </a:rPr>
              <a:t>VIDEO</a:t>
            </a:r>
          </a:p>
          <a:p>
            <a:pPr>
              <a:buFont typeface="Wingdings" pitchFamily="2" charset="2"/>
              <a:buNone/>
            </a:pPr>
            <a:endParaRPr lang="en-US" smtClean="0"/>
          </a:p>
        </p:txBody>
      </p:sp>
    </p:spTree>
    <p:extLst>
      <p:ext uri="{BB962C8B-B14F-4D97-AF65-F5344CB8AC3E}">
        <p14:creationId xmlns:p14="http://schemas.microsoft.com/office/powerpoint/2010/main" val="68054905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3200" b="1" cap="none" smtClean="0">
                <a:solidFill>
                  <a:schemeClr val="tx1"/>
                </a:solidFill>
              </a:rPr>
              <a:t>PSD</a:t>
            </a:r>
            <a:br>
              <a:rPr lang="en-US" sz="3200" b="1" cap="none" smtClean="0">
                <a:solidFill>
                  <a:schemeClr val="tx1"/>
                </a:solidFill>
              </a:rPr>
            </a:br>
            <a:r>
              <a:rPr lang="en-US" sz="3200" b="1" cap="none" smtClean="0">
                <a:solidFill>
                  <a:srgbClr val="FF6600"/>
                </a:solidFill>
              </a:rPr>
              <a:t>PHASE III - IMPLEMENTATION</a:t>
            </a:r>
            <a:endParaRPr lang="en-US" cap="none" smtClean="0"/>
          </a:p>
        </p:txBody>
      </p:sp>
      <p:sp>
        <p:nvSpPr>
          <p:cNvPr id="22531"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r>
              <a:rPr lang="en-US" sz="3200" smtClean="0"/>
              <a:t>What directions should therapy take from here?</a:t>
            </a:r>
          </a:p>
          <a:p>
            <a:pPr algn="ctr" eaLnBrk="1" hangingPunct="1">
              <a:buFont typeface="Wingdings" pitchFamily="2" charset="2"/>
              <a:buNone/>
            </a:pPr>
            <a:r>
              <a:rPr lang="en-US" sz="3200" smtClean="0"/>
              <a:t>Who else might you want involved?</a:t>
            </a:r>
          </a:p>
        </p:txBody>
      </p:sp>
      <p:pic>
        <p:nvPicPr>
          <p:cNvPr id="22532"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25971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64224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r>
              <a:rPr lang="en-US" b="1" cap="none" dirty="0" smtClean="0">
                <a:solidFill>
                  <a:srgbClr val="558ED5"/>
                </a:solidFill>
              </a:rPr>
              <a:t>PROBLEM-SOLVING DISCOURSE: SUMMARY</a:t>
            </a:r>
            <a:endParaRPr lang="en-US" cap="none" dirty="0" smtClean="0">
              <a:solidFill>
                <a:srgbClr val="558ED5"/>
              </a:solidFill>
            </a:endParaRPr>
          </a:p>
        </p:txBody>
      </p:sp>
      <p:sp>
        <p:nvSpPr>
          <p:cNvPr id="23555" name="Content Placeholder 2"/>
          <p:cNvSpPr>
            <a:spLocks noGrp="1"/>
          </p:cNvSpPr>
          <p:nvPr>
            <p:ph sz="quarter" idx="1"/>
          </p:nvPr>
        </p:nvSpPr>
        <p:spPr>
          <a:xfrm>
            <a:off x="457200" y="1600200"/>
            <a:ext cx="7467600" cy="4873625"/>
          </a:xfrm>
        </p:spPr>
        <p:txBody>
          <a:bodyPr/>
          <a:lstStyle/>
          <a:p>
            <a:pPr eaLnBrk="1" hangingPunct="1"/>
            <a:r>
              <a:rPr lang="en-US" dirty="0" smtClean="0"/>
              <a:t>Assessing how ready/willing is this youth for change</a:t>
            </a:r>
          </a:p>
          <a:p>
            <a:r>
              <a:rPr lang="en-US" dirty="0"/>
              <a:t>Fostering trust and collaboration</a:t>
            </a:r>
          </a:p>
          <a:p>
            <a:pPr eaLnBrk="1" hangingPunct="1"/>
            <a:r>
              <a:rPr lang="en-US" dirty="0" smtClean="0"/>
              <a:t>Nurturing </a:t>
            </a:r>
            <a:r>
              <a:rPr lang="en-US" dirty="0" smtClean="0"/>
              <a:t>insight and skill </a:t>
            </a:r>
            <a:r>
              <a:rPr lang="en-US" dirty="0" smtClean="0"/>
              <a:t>development</a:t>
            </a:r>
          </a:p>
          <a:p>
            <a:pPr eaLnBrk="1" hangingPunct="1"/>
            <a:r>
              <a:rPr lang="en-US" dirty="0" smtClean="0"/>
              <a:t>Embarking on new behaviors</a:t>
            </a:r>
            <a:endParaRPr lang="en-US" dirty="0" smtClean="0"/>
          </a:p>
          <a:p>
            <a:pPr eaLnBrk="1" hangingPunct="1"/>
            <a:endParaRPr lang="en-US" dirty="0" smtClean="0"/>
          </a:p>
          <a:p>
            <a:pPr eaLnBrk="1" hangingPunct="1"/>
            <a:endParaRPr lang="en-US" dirty="0" smtClean="0"/>
          </a:p>
        </p:txBody>
      </p:sp>
      <p:pic>
        <p:nvPicPr>
          <p:cNvPr id="23556" name="Picture 2" descr="http://www.directionservice.org/cadre/images/Image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8860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148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B3EB7E77-C8DB-4FBD-AFCA-383AC9721959}" type="slidenum">
              <a:rPr lang="en-US" altLang="en-US" sz="1800" smtClean="0"/>
              <a:pPr eaLnBrk="1" hangingPunct="1">
                <a:spcBef>
                  <a:spcPct val="0"/>
                </a:spcBef>
                <a:buClrTx/>
                <a:buSzTx/>
                <a:buFontTx/>
                <a:buNone/>
              </a:pPr>
              <a:t>21</a:t>
            </a:fld>
            <a:endParaRPr lang="en-US" altLang="en-US" sz="1800" smtClean="0"/>
          </a:p>
        </p:txBody>
      </p:sp>
      <p:sp>
        <p:nvSpPr>
          <p:cNvPr id="1056770" name="Rectangle 2"/>
          <p:cNvSpPr>
            <a:spLocks noGrp="1" noChangeArrowheads="1"/>
          </p:cNvSpPr>
          <p:nvPr>
            <p:ph type="title" idx="4294967295"/>
          </p:nvPr>
        </p:nvSpPr>
        <p:spPr>
          <a:xfrm>
            <a:off x="0" y="0"/>
            <a:ext cx="9144000" cy="1447800"/>
          </a:xfrm>
          <a:noFill/>
        </p:spPr>
        <p:txBody>
          <a:bodyPr vert="horz" wrap="square" lIns="92075" tIns="46038" rIns="92075" bIns="46038" numCol="1" anchorCtr="0" compatLnSpc="1">
            <a:prstTxWarp prst="textNoShape">
              <a:avLst/>
            </a:prstTxWarp>
            <a:normAutofit/>
          </a:bodyPr>
          <a:lstStyle/>
          <a:p>
            <a:pPr algn="ctr" eaLnBrk="1" hangingPunct="1">
              <a:defRPr/>
            </a:pPr>
            <a:r>
              <a:rPr lang="en-US" sz="3600" dirty="0" smtClean="0">
                <a:ea typeface="ＭＳ Ｐゴシック" pitchFamily="34" charset="-128"/>
              </a:rPr>
              <a:t>Effects of Deliberate vs Automatic Processing on Problem Solving</a:t>
            </a:r>
          </a:p>
        </p:txBody>
      </p:sp>
      <p:graphicFrame>
        <p:nvGraphicFramePr>
          <p:cNvPr id="33795" name="Object 3"/>
          <p:cNvGraphicFramePr>
            <a:graphicFrameLocks noGrp="1" noChangeAspect="1"/>
          </p:cNvGraphicFramePr>
          <p:nvPr>
            <p:ph sz="quarter" idx="4294967295"/>
          </p:nvPr>
        </p:nvGraphicFramePr>
        <p:xfrm>
          <a:off x="0" y="4267200"/>
          <a:ext cx="4289425" cy="2619375"/>
        </p:xfrm>
        <a:graphic>
          <a:graphicData uri="http://schemas.openxmlformats.org/presentationml/2006/ole">
            <mc:AlternateContent xmlns:mc="http://schemas.openxmlformats.org/markup-compatibility/2006">
              <mc:Choice xmlns:v="urn:schemas-microsoft-com:vml" Requires="v">
                <p:oleObj spid="_x0000_s3100" name="Chart" r:id="rId4" imgW="4305428" imgH="2628977" progId="MSGraph.Chart.8">
                  <p:embed followColorScheme="full"/>
                </p:oleObj>
              </mc:Choice>
              <mc:Fallback>
                <p:oleObj name="Chart" r:id="rId4" imgW="4305428" imgH="2628977" progId="MSGraph.Chart.8">
                  <p:embed followColorScheme="full"/>
                  <p:pic>
                    <p:nvPicPr>
                      <p:cNvPr id="0" name=""/>
                      <p:cNvPicPr>
                        <a:picLocks noChangeAspect="1" noChangeArrowheads="1"/>
                      </p:cNvPicPr>
                      <p:nvPr/>
                    </p:nvPicPr>
                    <p:blipFill>
                      <a:blip r:embed="rId5"/>
                      <a:srcRect/>
                      <a:stretch>
                        <a:fillRect/>
                      </a:stretch>
                    </p:blipFill>
                    <p:spPr bwMode="auto">
                      <a:xfrm>
                        <a:off x="0" y="4267200"/>
                        <a:ext cx="42894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Grp="1" noChangeArrowheads="1"/>
          </p:cNvSpPr>
          <p:nvPr>
            <p:ph type="body" sz="half" idx="4294967295"/>
          </p:nvPr>
        </p:nvSpPr>
        <p:spPr>
          <a:xfrm>
            <a:off x="4953000" y="1905000"/>
            <a:ext cx="4191000" cy="4572000"/>
          </a:xfrm>
        </p:spPr>
        <p:txBody>
          <a:bodyPr>
            <a:normAutofit fontScale="92500" lnSpcReduction="10000"/>
          </a:bodyPr>
          <a:lstStyle/>
          <a:p>
            <a:pPr eaLnBrk="1" hangingPunct="1">
              <a:lnSpc>
                <a:spcPct val="90000"/>
              </a:lnSpc>
              <a:buClr>
                <a:schemeClr val="folHlink"/>
              </a:buClr>
            </a:pPr>
            <a:r>
              <a:rPr lang="en-US" altLang="en-US" sz="2800" u="sng" dirty="0" smtClean="0">
                <a:ea typeface="ＭＳ Ｐゴシック" pitchFamily="34" charset="-128"/>
              </a:rPr>
              <a:t>Both</a:t>
            </a:r>
            <a:r>
              <a:rPr lang="en-US" altLang="en-US" sz="2800" dirty="0" smtClean="0">
                <a:ea typeface="ＭＳ Ｐゴシック" pitchFamily="34" charset="-128"/>
              </a:rPr>
              <a:t> aggressive and nonaggressive boys who use automatic processing produce 50 % fewer verbal assertion solutions and three times more direct action solutions than when they use deliberate processing (e.g.  instructed to wait 20 seconds before responding) </a:t>
            </a:r>
          </a:p>
          <a:p>
            <a:pPr lvl="1">
              <a:lnSpc>
                <a:spcPct val="90000"/>
              </a:lnSpc>
              <a:buClr>
                <a:schemeClr val="folHlink"/>
              </a:buClr>
            </a:pPr>
            <a:r>
              <a:rPr lang="en-US" altLang="en-US" sz="2400" dirty="0" smtClean="0">
                <a:ea typeface="ＭＳ Ｐゴシック" pitchFamily="34" charset="-128"/>
              </a:rPr>
              <a:t>Lochman, Meyer et al. (1991)</a:t>
            </a:r>
          </a:p>
          <a:p>
            <a:pPr eaLnBrk="1" hangingPunct="1">
              <a:lnSpc>
                <a:spcPct val="90000"/>
              </a:lnSpc>
              <a:buClr>
                <a:schemeClr val="folHlink"/>
              </a:buClr>
              <a:buFont typeface="Wingdings 2" pitchFamily="18" charset="2"/>
              <a:buNone/>
            </a:pPr>
            <a:endParaRPr lang="en-US" altLang="en-US" sz="2800" dirty="0" smtClean="0">
              <a:ea typeface="ＭＳ Ｐゴシック" pitchFamily="34" charset="-128"/>
            </a:endParaRPr>
          </a:p>
          <a:p>
            <a:pPr eaLnBrk="1" hangingPunct="1">
              <a:lnSpc>
                <a:spcPct val="90000"/>
              </a:lnSpc>
              <a:buClr>
                <a:schemeClr val="folHlink"/>
              </a:buClr>
            </a:pPr>
            <a:endParaRPr lang="en-US" altLang="en-US" sz="2400" dirty="0" smtClean="0">
              <a:ea typeface="ＭＳ Ｐゴシック" pitchFamily="34" charset="-128"/>
            </a:endParaRPr>
          </a:p>
        </p:txBody>
      </p:sp>
      <p:graphicFrame>
        <p:nvGraphicFramePr>
          <p:cNvPr id="33797" name="Object 5"/>
          <p:cNvGraphicFramePr>
            <a:graphicFrameLocks noGrp="1" noChangeAspect="1"/>
          </p:cNvGraphicFramePr>
          <p:nvPr>
            <p:ph sz="quarter" idx="4294967295"/>
          </p:nvPr>
        </p:nvGraphicFramePr>
        <p:xfrm>
          <a:off x="0" y="1676400"/>
          <a:ext cx="4538663" cy="2590800"/>
        </p:xfrm>
        <a:graphic>
          <a:graphicData uri="http://schemas.openxmlformats.org/presentationml/2006/ole">
            <mc:AlternateContent xmlns:mc="http://schemas.openxmlformats.org/markup-compatibility/2006">
              <mc:Choice xmlns:v="urn:schemas-microsoft-com:vml" Requires="v">
                <p:oleObj spid="_x0000_s3101" name="Chart" r:id="rId6" imgW="5105528" imgH="2285961" progId="MSGraph.Chart.8">
                  <p:embed followColorScheme="full"/>
                </p:oleObj>
              </mc:Choice>
              <mc:Fallback>
                <p:oleObj name="Chart" r:id="rId6" imgW="5105528" imgH="2285961" progId="MSGraph.Chart.8">
                  <p:embed followColorScheme="full"/>
                  <p:pic>
                    <p:nvPicPr>
                      <p:cNvPr id="0" name=""/>
                      <p:cNvPicPr>
                        <a:picLocks noChangeAspect="1" noChangeArrowheads="1"/>
                      </p:cNvPicPr>
                      <p:nvPr/>
                    </p:nvPicPr>
                    <p:blipFill>
                      <a:blip r:embed="rId7"/>
                      <a:srcRect/>
                      <a:stretch>
                        <a:fillRect/>
                      </a:stretch>
                    </p:blipFill>
                    <p:spPr bwMode="auto">
                      <a:xfrm>
                        <a:off x="0" y="1676400"/>
                        <a:ext cx="4538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978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QUESTION</a:t>
            </a:r>
            <a:endParaRPr lang="en-US" sz="7200" dirty="0"/>
          </a:p>
        </p:txBody>
      </p:sp>
      <p:sp>
        <p:nvSpPr>
          <p:cNvPr id="3" name="Content Placeholder 2"/>
          <p:cNvSpPr>
            <a:spLocks noGrp="1"/>
          </p:cNvSpPr>
          <p:nvPr>
            <p:ph idx="1"/>
          </p:nvPr>
        </p:nvSpPr>
        <p:spPr/>
        <p:txBody>
          <a:bodyPr>
            <a:normAutofit/>
          </a:bodyPr>
          <a:lstStyle/>
          <a:p>
            <a:pPr marL="118872" indent="0" algn="ctr">
              <a:buNone/>
            </a:pPr>
            <a:r>
              <a:rPr lang="en-US" sz="4400" b="1" dirty="0" smtClean="0"/>
              <a:t>How do we design an intervention that will increase the probability that the student will engage in deliberate  processing and make wiser personal decisions? </a:t>
            </a:r>
            <a:endParaRPr lang="en-US" sz="4400" b="1" dirty="0"/>
          </a:p>
        </p:txBody>
      </p:sp>
    </p:spTree>
    <p:extLst>
      <p:ext uri="{BB962C8B-B14F-4D97-AF65-F5344CB8AC3E}">
        <p14:creationId xmlns:p14="http://schemas.microsoft.com/office/powerpoint/2010/main" val="1113418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8934450" cy="1173162"/>
          </a:xfrm>
        </p:spPr>
        <p:txBody>
          <a:bodyPr vert="horz" wrap="square" lIns="91440" tIns="45720" rIns="91440" bIns="45720" numCol="1" anchorCtr="0" compatLnSpc="1">
            <a:prstTxWarp prst="textNoShape">
              <a:avLst/>
            </a:prstTxWarp>
            <a:normAutofit fontScale="90000"/>
          </a:bodyPr>
          <a:lstStyle/>
          <a:p>
            <a:pPr algn="ctr">
              <a:defRPr/>
            </a:pPr>
            <a:r>
              <a:rPr lang="en-US" sz="4000" b="1" dirty="0" smtClean="0">
                <a:latin typeface="Arial" pitchFamily="34" charset="0"/>
                <a:ea typeface="ＭＳ Ｐゴシック" pitchFamily="34" charset="-128"/>
                <a:cs typeface="Arial" pitchFamily="34" charset="0"/>
              </a:rPr>
              <a:t>Social Information Processing </a:t>
            </a:r>
            <a:r>
              <a:rPr lang="en-US" sz="2600" b="1" dirty="0" smtClean="0">
                <a:latin typeface="Arial" pitchFamily="34" charset="0"/>
                <a:ea typeface="ＭＳ Ｐゴシック" pitchFamily="34" charset="-128"/>
                <a:cs typeface="Arial" pitchFamily="34" charset="0"/>
              </a:rPr>
              <a:t/>
            </a:r>
            <a:br>
              <a:rPr lang="en-US" sz="2600" b="1" dirty="0" smtClean="0">
                <a:latin typeface="Arial" pitchFamily="34" charset="0"/>
                <a:ea typeface="ＭＳ Ｐゴシック" pitchFamily="34" charset="-128"/>
                <a:cs typeface="Arial" pitchFamily="34" charset="0"/>
              </a:rPr>
            </a:br>
            <a:r>
              <a:rPr lang="en-US" sz="1600" dirty="0" smtClean="0">
                <a:latin typeface="Arial" pitchFamily="34" charset="0"/>
                <a:ea typeface="ＭＳ Ｐゴシック" pitchFamily="34" charset="-128"/>
                <a:cs typeface="Arial" pitchFamily="34" charset="0"/>
              </a:rPr>
              <a:t>(Dodge, 1991; Crick &amp; Dodge, 1994)</a:t>
            </a:r>
            <a:r>
              <a:rPr lang="en-US" sz="1600" dirty="0" smtClean="0">
                <a:solidFill>
                  <a:srgbClr val="FFC000"/>
                </a:solidFill>
                <a:latin typeface="Arial" pitchFamily="34" charset="0"/>
                <a:ea typeface="ＭＳ Ｐゴシック" pitchFamily="34" charset="-128"/>
                <a:cs typeface="Arial" pitchFamily="34" charset="0"/>
              </a:rPr>
              <a:t/>
            </a:r>
            <a:br>
              <a:rPr lang="en-US" sz="1600" dirty="0" smtClean="0">
                <a:solidFill>
                  <a:srgbClr val="FFC000"/>
                </a:solidFill>
                <a:latin typeface="Arial" pitchFamily="34" charset="0"/>
                <a:ea typeface="ＭＳ Ｐゴシック" pitchFamily="34" charset="-128"/>
                <a:cs typeface="Arial" pitchFamily="34" charset="0"/>
              </a:rPr>
            </a:br>
            <a:r>
              <a:rPr lang="en-US" sz="3600" b="1" i="1" dirty="0" smtClean="0">
                <a:solidFill>
                  <a:srgbClr val="00B050"/>
                </a:solidFill>
                <a:latin typeface="Arial" pitchFamily="34" charset="0"/>
                <a:ea typeface="ＭＳ Ｐゴシック" pitchFamily="34" charset="-128"/>
                <a:cs typeface="Arial" pitchFamily="34" charset="0"/>
              </a:rPr>
              <a:t>OCCURING IN A SPLIT SECOND…</a:t>
            </a:r>
          </a:p>
        </p:txBody>
      </p:sp>
      <p:sp>
        <p:nvSpPr>
          <p:cNvPr id="22531" name="Rectangle 3"/>
          <p:cNvSpPr>
            <a:spLocks noGrp="1" noChangeArrowheads="1"/>
          </p:cNvSpPr>
          <p:nvPr>
            <p:ph sz="half" idx="1"/>
          </p:nvPr>
        </p:nvSpPr>
        <p:spPr>
          <a:xfrm>
            <a:off x="990600" y="1689100"/>
            <a:ext cx="3581400" cy="4406900"/>
          </a:xfrm>
        </p:spPr>
        <p:txBody>
          <a:bodyPr>
            <a:normAutofit fontScale="92500" lnSpcReduction="20000"/>
          </a:bodyPr>
          <a:lstStyle/>
          <a:p>
            <a:pPr marL="609600" indent="-609600">
              <a:lnSpc>
                <a:spcPct val="90000"/>
              </a:lnSpc>
              <a:buFont typeface="Wingdings" pitchFamily="2" charset="2"/>
              <a:buAutoNum type="arabicPeriod"/>
              <a:defRPr/>
            </a:pPr>
            <a:r>
              <a:rPr lang="en-US" dirty="0" smtClean="0">
                <a:latin typeface="Arial" charset="0"/>
                <a:ea typeface="+mn-ea"/>
                <a:cs typeface="Arial" charset="0"/>
              </a:rPr>
              <a:t>attend to available social </a:t>
            </a:r>
            <a:r>
              <a:rPr lang="en-US" u="sng" dirty="0" smtClean="0">
                <a:latin typeface="Arial" charset="0"/>
                <a:ea typeface="+mn-ea"/>
                <a:cs typeface="Arial" charset="0"/>
              </a:rPr>
              <a:t>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give </a:t>
            </a:r>
            <a:r>
              <a:rPr lang="en-US" u="sng" dirty="0" smtClean="0">
                <a:latin typeface="Arial" charset="0"/>
                <a:ea typeface="+mn-ea"/>
                <a:cs typeface="Arial" charset="0"/>
              </a:rPr>
              <a:t>meaning</a:t>
            </a:r>
            <a:r>
              <a:rPr lang="en-US" dirty="0" smtClean="0">
                <a:latin typeface="Arial" charset="0"/>
                <a:ea typeface="+mn-ea"/>
                <a:cs typeface="Arial" charset="0"/>
              </a:rPr>
              <a:t> to the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select desired </a:t>
            </a:r>
            <a:r>
              <a:rPr lang="en-US" u="sng" dirty="0" smtClean="0">
                <a:latin typeface="Arial" charset="0"/>
                <a:ea typeface="+mn-ea"/>
                <a:cs typeface="Arial" charset="0"/>
              </a:rPr>
              <a:t>outcomes</a:t>
            </a:r>
          </a:p>
          <a:p>
            <a:pPr marL="609600" indent="-609600">
              <a:lnSpc>
                <a:spcPct val="90000"/>
              </a:lnSpc>
              <a:buFont typeface="Wingdings" pitchFamily="2" charset="2"/>
              <a:buAutoNum type="arabicPeriod"/>
              <a:defRPr/>
            </a:pPr>
            <a:r>
              <a:rPr lang="en-US" dirty="0" smtClean="0">
                <a:latin typeface="Arial" charset="0"/>
                <a:ea typeface="+mn-ea"/>
                <a:cs typeface="Arial" charset="0"/>
              </a:rPr>
              <a:t>Generate possible </a:t>
            </a:r>
            <a:r>
              <a:rPr lang="en-US" u="sng" dirty="0" smtClean="0">
                <a:latin typeface="Arial" charset="0"/>
                <a:ea typeface="+mn-ea"/>
                <a:cs typeface="Arial" charset="0"/>
              </a:rPr>
              <a:t>responses</a:t>
            </a:r>
          </a:p>
          <a:p>
            <a:pPr marL="609600" indent="-609600">
              <a:lnSpc>
                <a:spcPct val="90000"/>
              </a:lnSpc>
              <a:buFont typeface="Wingdings" pitchFamily="2" charset="2"/>
              <a:buAutoNum type="arabicPeriod"/>
              <a:defRPr/>
            </a:pPr>
            <a:r>
              <a:rPr lang="en-US" dirty="0" smtClean="0">
                <a:latin typeface="Arial" charset="0"/>
                <a:ea typeface="+mn-ea"/>
                <a:cs typeface="Arial" charset="0"/>
              </a:rPr>
              <a:t>Identify potential </a:t>
            </a:r>
            <a:r>
              <a:rPr lang="en-US" u="sng" dirty="0" smtClean="0">
                <a:latin typeface="Arial" charset="0"/>
                <a:ea typeface="+mn-ea"/>
                <a:cs typeface="Arial" charset="0"/>
              </a:rPr>
              <a:t>consequences</a:t>
            </a:r>
            <a:r>
              <a:rPr lang="en-US" dirty="0" smtClean="0">
                <a:latin typeface="Arial" charset="0"/>
                <a:ea typeface="+mn-ea"/>
                <a:cs typeface="Arial" charset="0"/>
              </a:rPr>
              <a:t> of a response</a:t>
            </a:r>
          </a:p>
          <a:p>
            <a:pPr marL="609600" indent="-609600">
              <a:lnSpc>
                <a:spcPct val="90000"/>
              </a:lnSpc>
              <a:buFont typeface="Wingdings" pitchFamily="2" charset="2"/>
              <a:buAutoNum type="arabicPeriod"/>
              <a:defRPr/>
            </a:pPr>
            <a:r>
              <a:rPr lang="en-US" u="sng" dirty="0" smtClean="0">
                <a:latin typeface="Arial" charset="0"/>
                <a:ea typeface="+mn-ea"/>
                <a:cs typeface="Arial" charset="0"/>
              </a:rPr>
              <a:t>act out </a:t>
            </a:r>
            <a:r>
              <a:rPr lang="en-US" dirty="0" smtClean="0">
                <a:latin typeface="Arial" charset="0"/>
                <a:ea typeface="+mn-ea"/>
                <a:cs typeface="Arial" charset="0"/>
              </a:rPr>
              <a:t>selected responses</a:t>
            </a:r>
          </a:p>
          <a:p>
            <a:pPr marL="609600" indent="-609600">
              <a:lnSpc>
                <a:spcPct val="90000"/>
              </a:lnSpc>
              <a:buFont typeface="Wingdings" pitchFamily="2" charset="2"/>
              <a:buAutoNum type="arabicPeriod"/>
              <a:defRPr/>
            </a:pPr>
            <a:endParaRPr lang="en-US" dirty="0" smtClean="0">
              <a:ea typeface="+mn-ea"/>
              <a:cs typeface="+mn-cs"/>
            </a:endParaRPr>
          </a:p>
          <a:p>
            <a:pPr marL="609600" indent="-609600">
              <a:lnSpc>
                <a:spcPct val="90000"/>
              </a:lnSpc>
              <a:buFont typeface="Wingdings" pitchFamily="2" charset="2"/>
              <a:buAutoNum type="arabicPeriod"/>
              <a:defRPr/>
            </a:pPr>
            <a:endParaRPr lang="en-US" sz="2000" dirty="0" smtClean="0">
              <a:ea typeface="+mn-ea"/>
              <a:cs typeface="+mn-cs"/>
            </a:endParaRPr>
          </a:p>
          <a:p>
            <a:pPr marL="609600" indent="-609600">
              <a:lnSpc>
                <a:spcPct val="90000"/>
              </a:lnSpc>
              <a:defRPr/>
            </a:pPr>
            <a:endParaRPr lang="en-US" sz="2000" dirty="0" smtClean="0">
              <a:ea typeface="+mn-ea"/>
              <a:cs typeface="+mn-cs"/>
            </a:endParaRPr>
          </a:p>
        </p:txBody>
      </p:sp>
      <p:sp>
        <p:nvSpPr>
          <p:cNvPr id="24580" name="Rectangle 4"/>
          <p:cNvSpPr>
            <a:spLocks noGrp="1" noChangeArrowheads="1"/>
          </p:cNvSpPr>
          <p:nvPr>
            <p:ph sz="half" idx="2"/>
          </p:nvPr>
        </p:nvSpPr>
        <p:spPr>
          <a:xfrm>
            <a:off x="4648200" y="1676400"/>
            <a:ext cx="4267200" cy="4191000"/>
          </a:xfrm>
        </p:spPr>
        <p:txBody>
          <a:bodyPr>
            <a:normAutofit fontScale="92500" lnSpcReduction="20000"/>
          </a:bodyPr>
          <a:lstStyle/>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Hallway passing stimuli, brushed on shoulder</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Scan memory; Prior hallway experiences    </a:t>
            </a: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Avoid trouble; Get to </a:t>
            </a:r>
            <a:r>
              <a:rPr lang="en-US" dirty="0" smtClean="0">
                <a:solidFill>
                  <a:srgbClr val="CC0000"/>
                </a:solidFill>
                <a:latin typeface="Arial" charset="0"/>
                <a:cs typeface="Arial" charset="0"/>
              </a:rPr>
              <a:t>class on time </a:t>
            </a: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C</a:t>
            </a:r>
            <a:r>
              <a:rPr lang="en-US" dirty="0" smtClean="0">
                <a:solidFill>
                  <a:srgbClr val="CC0000"/>
                </a:solidFill>
                <a:latin typeface="Arial" charset="0"/>
                <a:ea typeface="+mn-ea"/>
                <a:cs typeface="Arial" charset="0"/>
              </a:rPr>
              <a:t>all him out; Keep moving to class</a:t>
            </a: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P</a:t>
            </a:r>
            <a:r>
              <a:rPr lang="en-US" dirty="0" smtClean="0">
                <a:solidFill>
                  <a:srgbClr val="CC0000"/>
                </a:solidFill>
                <a:latin typeface="Arial" charset="0"/>
                <a:ea typeface="+mn-ea"/>
                <a:cs typeface="Arial" charset="0"/>
              </a:rPr>
              <a:t>ossible trouble; Get to class w/out incident</a:t>
            </a:r>
          </a:p>
          <a:p>
            <a:pPr marL="381000" indent="-381000">
              <a:lnSpc>
                <a:spcPct val="90000"/>
              </a:lnSpc>
              <a:buFont typeface="Wingdings" pitchFamily="2" charset="2"/>
              <a:buAutoNum type="arabicPeriod"/>
              <a:defRPr/>
            </a:pP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T</a:t>
            </a:r>
            <a:r>
              <a:rPr lang="en-US" dirty="0" smtClean="0">
                <a:solidFill>
                  <a:srgbClr val="CC0000"/>
                </a:solidFill>
                <a:latin typeface="Arial" charset="0"/>
                <a:ea typeface="+mn-ea"/>
                <a:cs typeface="Arial" charset="0"/>
              </a:rPr>
              <a:t>hink about something else and head for class  </a:t>
            </a: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p:txBody>
      </p:sp>
      <p:sp>
        <p:nvSpPr>
          <p:cNvPr id="24581" name="Slide Number Placeholder 3"/>
          <p:cNvSpPr>
            <a:spLocks noGrp="1"/>
          </p:cNvSpPr>
          <p:nvPr>
            <p:ph type="sldNum" sz="quarter" idx="12"/>
          </p:nvPr>
        </p:nvSpPr>
        <p:spPr bwMode="auto">
          <a:noFill/>
          <a:ln>
            <a:miter lim="800000"/>
            <a:headEnd/>
            <a:tailEnd/>
          </a:ln>
        </p:spPr>
        <p:txBody>
          <a:bodyPr/>
          <a:lstStyle/>
          <a:p>
            <a:fld id="{124CA298-BACE-4275-9025-C5190F5CEEE8}" type="slidenum">
              <a:rPr lang="en-US" sz="1800" smtClean="0">
                <a:solidFill>
                  <a:schemeClr val="tx1"/>
                </a:solidFill>
              </a:rPr>
              <a:pPr/>
              <a:t>23</a:t>
            </a:fld>
            <a:endParaRPr lang="en-US" sz="1800" smtClean="0">
              <a:solidFill>
                <a:schemeClr val="tx1"/>
              </a:solidFill>
            </a:endParaRPr>
          </a:p>
        </p:txBody>
      </p:sp>
    </p:spTree>
    <p:extLst>
      <p:ext uri="{BB962C8B-B14F-4D97-AF65-F5344CB8AC3E}">
        <p14:creationId xmlns:p14="http://schemas.microsoft.com/office/powerpoint/2010/main" val="889680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80">
                                            <p:txEl>
                                              <p:pRg st="4" end="4"/>
                                            </p:txEl>
                                          </p:spTgt>
                                        </p:tgtEl>
                                        <p:attrNameLst>
                                          <p:attrName>style.visibility</p:attrName>
                                        </p:attrNameLst>
                                      </p:cBhvr>
                                      <p:to>
                                        <p:strVal val="visible"/>
                                      </p:to>
                                    </p:set>
                                    <p:animEffect transition="in" filter="checkerboard(across)">
                                      <p:cBhvr>
                                        <p:cTn id="27" dur="500"/>
                                        <p:tgtEl>
                                          <p:spTgt spid="245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580">
                                            <p:txEl>
                                              <p:pRg st="6" end="6"/>
                                            </p:txEl>
                                          </p:spTgt>
                                        </p:tgtEl>
                                        <p:attrNameLst>
                                          <p:attrName>style.visibility</p:attrName>
                                        </p:attrNameLst>
                                      </p:cBhvr>
                                      <p:to>
                                        <p:strVal val="visible"/>
                                      </p:to>
                                    </p:set>
                                    <p:animEffect transition="in" filter="checkerboard(across)">
                                      <p:cBhvr>
                                        <p:cTn id="32" dur="500"/>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35100" y="274638"/>
            <a:ext cx="7499350" cy="1143000"/>
          </a:xfrm>
        </p:spPr>
        <p:txBody>
          <a:bodyPr vert="horz" wrap="square" lIns="91440" tIns="45720" rIns="91440" bIns="45720" numCol="1" anchorCtr="0" compatLnSpc="1">
            <a:prstTxWarp prst="textNoShape">
              <a:avLst/>
            </a:prstTxWarp>
          </a:bodyPr>
          <a:lstStyle/>
          <a:p>
            <a:pPr>
              <a:defRPr/>
            </a:pPr>
            <a:r>
              <a:rPr lang="en-US" sz="2600" dirty="0" smtClean="0">
                <a:latin typeface="Arial" pitchFamily="34" charset="0"/>
                <a:ea typeface="ＭＳ Ｐゴシック" pitchFamily="34" charset="-128"/>
                <a:cs typeface="Arial" pitchFamily="34" charset="0"/>
              </a:rPr>
              <a:t>Social Information Processing </a:t>
            </a:r>
            <a:r>
              <a:rPr lang="en-US" sz="2600" dirty="0" smtClean="0">
                <a:solidFill>
                  <a:srgbClr val="CC0000"/>
                </a:solidFill>
                <a:latin typeface="Arial" pitchFamily="34" charset="0"/>
                <a:ea typeface="ＭＳ Ｐゴシック" pitchFamily="34" charset="-128"/>
                <a:cs typeface="Arial" pitchFamily="34" charset="0"/>
              </a:rPr>
              <a:t>Deficits</a:t>
            </a:r>
            <a:r>
              <a:rPr lang="en-US" sz="2600" dirty="0" smtClean="0">
                <a:latin typeface="Arial" pitchFamily="34" charset="0"/>
                <a:ea typeface="ＭＳ Ｐゴシック" pitchFamily="34" charset="-128"/>
                <a:cs typeface="Arial" pitchFamily="34" charset="0"/>
              </a:rPr>
              <a:t> in Reactive Aggressive Youth</a:t>
            </a:r>
            <a:br>
              <a:rPr lang="en-US" sz="2600" dirty="0" smtClean="0">
                <a:latin typeface="Arial" pitchFamily="34" charset="0"/>
                <a:ea typeface="ＭＳ Ｐゴシック" pitchFamily="34" charset="-128"/>
                <a:cs typeface="Arial" pitchFamily="34" charset="0"/>
              </a:rPr>
            </a:br>
            <a:r>
              <a:rPr lang="en-US" sz="1600" dirty="0" smtClean="0">
                <a:latin typeface="Arial" pitchFamily="34" charset="0"/>
                <a:ea typeface="ＭＳ Ｐゴシック" pitchFamily="34" charset="-128"/>
                <a:cs typeface="Arial" pitchFamily="34" charset="0"/>
              </a:rPr>
              <a:t>(Dodge, 1991; Crick &amp; Dodge, 1994)</a:t>
            </a:r>
          </a:p>
        </p:txBody>
      </p:sp>
      <p:sp>
        <p:nvSpPr>
          <p:cNvPr id="22531" name="Rectangle 3"/>
          <p:cNvSpPr>
            <a:spLocks noGrp="1" noChangeArrowheads="1"/>
          </p:cNvSpPr>
          <p:nvPr>
            <p:ph sz="half" idx="1"/>
          </p:nvPr>
        </p:nvSpPr>
        <p:spPr>
          <a:xfrm>
            <a:off x="990600" y="1689100"/>
            <a:ext cx="3581400" cy="4406900"/>
          </a:xfrm>
        </p:spPr>
        <p:txBody>
          <a:bodyPr>
            <a:normAutofit fontScale="92500" lnSpcReduction="20000"/>
          </a:bodyPr>
          <a:lstStyle/>
          <a:p>
            <a:pPr marL="609600" indent="-609600">
              <a:lnSpc>
                <a:spcPct val="90000"/>
              </a:lnSpc>
              <a:buFont typeface="Wingdings" pitchFamily="2" charset="2"/>
              <a:buAutoNum type="arabicPeriod"/>
              <a:defRPr/>
            </a:pPr>
            <a:r>
              <a:rPr lang="en-US" dirty="0" smtClean="0">
                <a:latin typeface="Arial" charset="0"/>
                <a:ea typeface="+mn-ea"/>
                <a:cs typeface="Arial" charset="0"/>
              </a:rPr>
              <a:t>attend to available social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give meaning to the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select desired outcomes</a:t>
            </a:r>
          </a:p>
          <a:p>
            <a:pPr marL="609600" indent="-609600">
              <a:lnSpc>
                <a:spcPct val="90000"/>
              </a:lnSpc>
              <a:buFont typeface="Wingdings" pitchFamily="2" charset="2"/>
              <a:buAutoNum type="arabicPeriod"/>
              <a:defRPr/>
            </a:pPr>
            <a:r>
              <a:rPr lang="en-US" dirty="0" smtClean="0">
                <a:latin typeface="Arial" charset="0"/>
                <a:ea typeface="+mn-ea"/>
                <a:cs typeface="Arial" charset="0"/>
              </a:rPr>
              <a:t>Generate possible responses</a:t>
            </a:r>
          </a:p>
          <a:p>
            <a:pPr marL="609600" indent="-609600">
              <a:lnSpc>
                <a:spcPct val="90000"/>
              </a:lnSpc>
              <a:buFont typeface="Wingdings" pitchFamily="2" charset="2"/>
              <a:buAutoNum type="arabicPeriod"/>
              <a:defRPr/>
            </a:pPr>
            <a:r>
              <a:rPr lang="en-US" dirty="0" smtClean="0">
                <a:latin typeface="Arial" charset="0"/>
                <a:ea typeface="+mn-ea"/>
                <a:cs typeface="Arial" charset="0"/>
              </a:rPr>
              <a:t>Identify potential consequences of a response</a:t>
            </a:r>
          </a:p>
          <a:p>
            <a:pPr marL="609600" indent="-609600">
              <a:lnSpc>
                <a:spcPct val="90000"/>
              </a:lnSpc>
              <a:buFont typeface="Wingdings" pitchFamily="2" charset="2"/>
              <a:buAutoNum type="arabicPeriod"/>
              <a:defRPr/>
            </a:pPr>
            <a:r>
              <a:rPr lang="en-US" dirty="0" smtClean="0">
                <a:latin typeface="Arial" charset="0"/>
                <a:ea typeface="+mn-ea"/>
                <a:cs typeface="Arial" charset="0"/>
              </a:rPr>
              <a:t>act out selected responses</a:t>
            </a:r>
          </a:p>
          <a:p>
            <a:pPr marL="609600" indent="-609600">
              <a:lnSpc>
                <a:spcPct val="90000"/>
              </a:lnSpc>
              <a:buFont typeface="Wingdings" pitchFamily="2" charset="2"/>
              <a:buAutoNum type="arabicPeriod"/>
              <a:defRPr/>
            </a:pPr>
            <a:endParaRPr lang="en-US" dirty="0" smtClean="0">
              <a:ea typeface="+mn-ea"/>
              <a:cs typeface="+mn-cs"/>
            </a:endParaRPr>
          </a:p>
          <a:p>
            <a:pPr marL="609600" indent="-609600">
              <a:lnSpc>
                <a:spcPct val="90000"/>
              </a:lnSpc>
              <a:buFont typeface="Wingdings" pitchFamily="2" charset="2"/>
              <a:buAutoNum type="arabicPeriod"/>
              <a:defRPr/>
            </a:pPr>
            <a:endParaRPr lang="en-US" sz="2000" dirty="0" smtClean="0">
              <a:ea typeface="+mn-ea"/>
              <a:cs typeface="+mn-cs"/>
            </a:endParaRPr>
          </a:p>
          <a:p>
            <a:pPr marL="609600" indent="-609600">
              <a:lnSpc>
                <a:spcPct val="90000"/>
              </a:lnSpc>
              <a:defRPr/>
            </a:pPr>
            <a:endParaRPr lang="en-US" sz="2000" dirty="0" smtClean="0">
              <a:ea typeface="+mn-ea"/>
              <a:cs typeface="+mn-cs"/>
            </a:endParaRPr>
          </a:p>
        </p:txBody>
      </p:sp>
      <p:sp>
        <p:nvSpPr>
          <p:cNvPr id="24580" name="Rectangle 4"/>
          <p:cNvSpPr>
            <a:spLocks noGrp="1" noChangeArrowheads="1"/>
          </p:cNvSpPr>
          <p:nvPr>
            <p:ph sz="half" idx="2"/>
          </p:nvPr>
        </p:nvSpPr>
        <p:spPr>
          <a:xfrm>
            <a:off x="4648200" y="1676400"/>
            <a:ext cx="4267200" cy="4191000"/>
          </a:xfrm>
        </p:spPr>
        <p:txBody>
          <a:bodyPr>
            <a:normAutofit fontScale="92500" lnSpcReduction="20000"/>
          </a:bodyPr>
          <a:lstStyle/>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Hypervigilant for aggressive cues</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Hostile attributional biases  </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Higher value on retaliation than affiliation</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Narrow solution generation abilities</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Tendency to evaluate aggression positively</a:t>
            </a:r>
          </a:p>
          <a:p>
            <a:pPr marL="381000" indent="-381000">
              <a:lnSpc>
                <a:spcPct val="90000"/>
              </a:lnSpc>
              <a:buFont typeface="Wingdings" pitchFamily="2" charset="2"/>
              <a:buAutoNum type="arabicPeriod"/>
              <a:defRPr/>
            </a:pP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Difficulty enacting prosocial skills </a:t>
            </a: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p:txBody>
      </p:sp>
      <p:sp>
        <p:nvSpPr>
          <p:cNvPr id="24581" name="Slide Number Placeholder 3"/>
          <p:cNvSpPr>
            <a:spLocks noGrp="1"/>
          </p:cNvSpPr>
          <p:nvPr>
            <p:ph type="sldNum" sz="quarter" idx="12"/>
          </p:nvPr>
        </p:nvSpPr>
        <p:spPr bwMode="auto">
          <a:noFill/>
          <a:ln>
            <a:miter lim="800000"/>
            <a:headEnd/>
            <a:tailEnd/>
          </a:ln>
        </p:spPr>
        <p:txBody>
          <a:bodyPr/>
          <a:lstStyle/>
          <a:p>
            <a:fld id="{124CA298-BACE-4275-9025-C5190F5CEEE8}" type="slidenum">
              <a:rPr lang="en-US" sz="1800" smtClean="0">
                <a:solidFill>
                  <a:schemeClr val="tx1"/>
                </a:solidFill>
              </a:rPr>
              <a:pPr/>
              <a:t>24</a:t>
            </a:fld>
            <a:endParaRPr lang="en-US" sz="18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80">
                                            <p:txEl>
                                              <p:pRg st="4" end="4"/>
                                            </p:txEl>
                                          </p:spTgt>
                                        </p:tgtEl>
                                        <p:attrNameLst>
                                          <p:attrName>style.visibility</p:attrName>
                                        </p:attrNameLst>
                                      </p:cBhvr>
                                      <p:to>
                                        <p:strVal val="visible"/>
                                      </p:to>
                                    </p:set>
                                    <p:animEffect transition="in" filter="checkerboard(across)">
                                      <p:cBhvr>
                                        <p:cTn id="27" dur="500"/>
                                        <p:tgtEl>
                                          <p:spTgt spid="245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580">
                                            <p:txEl>
                                              <p:pRg st="6" end="6"/>
                                            </p:txEl>
                                          </p:spTgt>
                                        </p:tgtEl>
                                        <p:attrNameLst>
                                          <p:attrName>style.visibility</p:attrName>
                                        </p:attrNameLst>
                                      </p:cBhvr>
                                      <p:to>
                                        <p:strVal val="visible"/>
                                      </p:to>
                                    </p:set>
                                    <p:animEffect transition="in" filter="checkerboard(across)">
                                      <p:cBhvr>
                                        <p:cTn id="32" dur="500"/>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1371600" y="304800"/>
            <a:ext cx="7497763" cy="1143000"/>
          </a:xfrm>
        </p:spPr>
        <p:txBody>
          <a:bodyPr vert="horz" wrap="square" lIns="91440" tIns="45720" rIns="91440" bIns="45720" numCol="1" anchorCtr="0" compatLnSpc="1">
            <a:prstTxWarp prst="textNoShape">
              <a:avLst/>
            </a:prstTxWarp>
          </a:bodyPr>
          <a:lstStyle/>
          <a:p>
            <a:pPr algn="ctr">
              <a:defRPr/>
            </a:pPr>
            <a:r>
              <a:rPr lang="en-US" sz="3200" dirty="0" smtClean="0">
                <a:solidFill>
                  <a:srgbClr val="FFC000"/>
                </a:solidFill>
                <a:ea typeface="ＭＳ Ｐゴシック" pitchFamily="34" charset="-128"/>
              </a:rPr>
              <a:t>Reactive Aggressive Youth</a:t>
            </a:r>
            <a:br>
              <a:rPr lang="en-US" sz="3200" dirty="0" smtClean="0">
                <a:solidFill>
                  <a:srgbClr val="FFC000"/>
                </a:solidFill>
                <a:ea typeface="ＭＳ Ｐゴシック" pitchFamily="34" charset="-128"/>
              </a:rPr>
            </a:br>
            <a:r>
              <a:rPr lang="en-US" sz="3200" dirty="0" smtClean="0">
                <a:solidFill>
                  <a:srgbClr val="FFFF00"/>
                </a:solidFill>
                <a:ea typeface="ＭＳ Ｐゴシック" pitchFamily="34" charset="-128"/>
              </a:rPr>
              <a:t>Implications for Treatment Interventions</a:t>
            </a:r>
          </a:p>
        </p:txBody>
      </p:sp>
      <p:sp>
        <p:nvSpPr>
          <p:cNvPr id="100357" name="Rectangle 5"/>
          <p:cNvSpPr>
            <a:spLocks noGrp="1" noChangeArrowheads="1"/>
          </p:cNvSpPr>
          <p:nvPr>
            <p:ph sz="half" idx="1"/>
          </p:nvPr>
        </p:nvSpPr>
        <p:spPr>
          <a:xfrm>
            <a:off x="1435100" y="1524000"/>
            <a:ext cx="3657600" cy="4664075"/>
          </a:xfrm>
        </p:spPr>
        <p:txBody>
          <a:bodyPr>
            <a:normAutofit lnSpcReduction="10000"/>
          </a:bodyPr>
          <a:lstStyle/>
          <a:p>
            <a:pPr marL="381000" indent="-381000" algn="ctr">
              <a:lnSpc>
                <a:spcPct val="90000"/>
              </a:lnSpc>
              <a:buFont typeface="Wingdings 2" pitchFamily="18" charset="2"/>
              <a:buNone/>
              <a:defRPr/>
            </a:pPr>
            <a:r>
              <a:rPr lang="en-US" sz="2400" b="1" u="sng" smtClean="0">
                <a:solidFill>
                  <a:srgbClr val="002060"/>
                </a:solidFill>
                <a:latin typeface="Arial" charset="0"/>
                <a:ea typeface="+mn-ea"/>
                <a:cs typeface="Arial" charset="0"/>
              </a:rPr>
              <a:t>Social-Cognitive Deficit</a:t>
            </a:r>
          </a:p>
          <a:p>
            <a:pPr marL="381000" indent="-381000">
              <a:lnSpc>
                <a:spcPct val="90000"/>
              </a:lnSpc>
              <a:buFont typeface="Wingdings" pitchFamily="2" charset="2"/>
              <a:buAutoNum type="arabicPeriod"/>
              <a:defRPr/>
            </a:pPr>
            <a:r>
              <a:rPr lang="en-US" sz="2400" err="1" smtClean="0">
                <a:solidFill>
                  <a:srgbClr val="002060"/>
                </a:solidFill>
                <a:latin typeface="Arial" charset="0"/>
                <a:ea typeface="+mn-ea"/>
                <a:cs typeface="Arial" charset="0"/>
              </a:rPr>
              <a:t>Hypervigilant</a:t>
            </a:r>
            <a:r>
              <a:rPr lang="en-US" sz="2400" smtClean="0">
                <a:solidFill>
                  <a:srgbClr val="002060"/>
                </a:solidFill>
                <a:latin typeface="Arial" charset="0"/>
                <a:ea typeface="+mn-ea"/>
                <a:cs typeface="Arial" charset="0"/>
              </a:rPr>
              <a:t> for aggressive cues</a:t>
            </a:r>
          </a:p>
          <a:p>
            <a:pPr marL="381000" indent="-381000">
              <a:lnSpc>
                <a:spcPct val="90000"/>
              </a:lnSpc>
              <a:buFont typeface="Wingdings" pitchFamily="2" charset="2"/>
              <a:buAutoNum type="arabicPeriod"/>
              <a:defRPr/>
            </a:pPr>
            <a:r>
              <a:rPr lang="en-US" sz="2400" smtClean="0">
                <a:solidFill>
                  <a:srgbClr val="002060"/>
                </a:solidFill>
                <a:latin typeface="Arial" charset="0"/>
                <a:ea typeface="+mn-ea"/>
                <a:cs typeface="Arial" charset="0"/>
              </a:rPr>
              <a:t>Hostile </a:t>
            </a:r>
            <a:r>
              <a:rPr lang="en-US" sz="2400" err="1" smtClean="0">
                <a:solidFill>
                  <a:srgbClr val="002060"/>
                </a:solidFill>
                <a:latin typeface="Arial" charset="0"/>
                <a:ea typeface="+mn-ea"/>
                <a:cs typeface="Arial" charset="0"/>
              </a:rPr>
              <a:t>attributional</a:t>
            </a:r>
            <a:r>
              <a:rPr lang="en-US" sz="2400" smtClean="0">
                <a:solidFill>
                  <a:srgbClr val="002060"/>
                </a:solidFill>
                <a:latin typeface="Arial" charset="0"/>
                <a:ea typeface="+mn-ea"/>
                <a:cs typeface="Arial" charset="0"/>
              </a:rPr>
              <a:t> biases  </a:t>
            </a:r>
          </a:p>
          <a:p>
            <a:pPr marL="381000" indent="-381000">
              <a:lnSpc>
                <a:spcPct val="90000"/>
              </a:lnSpc>
              <a:buFont typeface="Wingdings" pitchFamily="2" charset="2"/>
              <a:buAutoNum type="arabicPeriod"/>
              <a:defRPr/>
            </a:pPr>
            <a:r>
              <a:rPr lang="en-US" sz="2400" smtClean="0">
                <a:solidFill>
                  <a:srgbClr val="002060"/>
                </a:solidFill>
                <a:latin typeface="Arial" charset="0"/>
                <a:ea typeface="+mn-ea"/>
                <a:cs typeface="Arial" charset="0"/>
              </a:rPr>
              <a:t>Higher value on retaliation than affiliation</a:t>
            </a:r>
          </a:p>
          <a:p>
            <a:pPr marL="381000" indent="-381000">
              <a:lnSpc>
                <a:spcPct val="90000"/>
              </a:lnSpc>
              <a:buFont typeface="Wingdings" pitchFamily="2" charset="2"/>
              <a:buAutoNum type="arabicPeriod"/>
              <a:defRPr/>
            </a:pPr>
            <a:r>
              <a:rPr lang="en-US" sz="2400" smtClean="0">
                <a:solidFill>
                  <a:srgbClr val="002060"/>
                </a:solidFill>
                <a:latin typeface="Arial" charset="0"/>
                <a:ea typeface="+mn-ea"/>
                <a:cs typeface="Arial" charset="0"/>
              </a:rPr>
              <a:t>Narrow solution generation abilities</a:t>
            </a:r>
          </a:p>
          <a:p>
            <a:pPr marL="381000" indent="-381000">
              <a:lnSpc>
                <a:spcPct val="90000"/>
              </a:lnSpc>
              <a:buFont typeface="Wingdings" pitchFamily="2" charset="2"/>
              <a:buAutoNum type="arabicPeriod"/>
              <a:defRPr/>
            </a:pPr>
            <a:r>
              <a:rPr lang="en-US" sz="2400" smtClean="0">
                <a:solidFill>
                  <a:srgbClr val="002060"/>
                </a:solidFill>
                <a:latin typeface="Arial" charset="0"/>
                <a:ea typeface="+mn-ea"/>
                <a:cs typeface="Arial" charset="0"/>
              </a:rPr>
              <a:t>Tendency to evaluate aggression positively</a:t>
            </a:r>
          </a:p>
          <a:p>
            <a:pPr marL="381000" indent="-381000">
              <a:lnSpc>
                <a:spcPct val="90000"/>
              </a:lnSpc>
              <a:buFont typeface="Wingdings" pitchFamily="2" charset="2"/>
              <a:buAutoNum type="arabicPeriod"/>
              <a:defRPr/>
            </a:pPr>
            <a:endParaRPr lang="en-US" sz="2400" smtClean="0">
              <a:solidFill>
                <a:srgbClr val="002060"/>
              </a:solidFill>
              <a:latin typeface="Arial" charset="0"/>
              <a:ea typeface="+mn-ea"/>
              <a:cs typeface="Arial" charset="0"/>
            </a:endParaRPr>
          </a:p>
          <a:p>
            <a:pPr marL="381000" indent="-381000">
              <a:lnSpc>
                <a:spcPct val="90000"/>
              </a:lnSpc>
              <a:buFont typeface="Wingdings" pitchFamily="2" charset="2"/>
              <a:buAutoNum type="arabicPeriod"/>
              <a:defRPr/>
            </a:pPr>
            <a:r>
              <a:rPr lang="en-US" sz="2400" smtClean="0">
                <a:solidFill>
                  <a:srgbClr val="002060"/>
                </a:solidFill>
                <a:latin typeface="Arial" charset="0"/>
                <a:ea typeface="+mn-ea"/>
                <a:cs typeface="Arial" charset="0"/>
              </a:rPr>
              <a:t>Difficulty enacting prosocial skills </a:t>
            </a:r>
          </a:p>
        </p:txBody>
      </p:sp>
      <p:sp>
        <p:nvSpPr>
          <p:cNvPr id="100358" name="Rectangle 6"/>
          <p:cNvSpPr>
            <a:spLocks noGrp="1" noChangeArrowheads="1"/>
          </p:cNvSpPr>
          <p:nvPr>
            <p:ph sz="half" idx="2"/>
          </p:nvPr>
        </p:nvSpPr>
        <p:spPr>
          <a:xfrm>
            <a:off x="5276850" y="1600200"/>
            <a:ext cx="3657600" cy="4587875"/>
          </a:xfrm>
        </p:spPr>
        <p:txBody>
          <a:bodyPr>
            <a:normAutofit lnSpcReduction="10000"/>
          </a:bodyPr>
          <a:lstStyle/>
          <a:p>
            <a:pPr marL="381000" indent="-381000" algn="ctr">
              <a:lnSpc>
                <a:spcPct val="90000"/>
              </a:lnSpc>
              <a:buFont typeface="Wingdings" pitchFamily="2" charset="2"/>
              <a:buNone/>
              <a:defRPr/>
            </a:pPr>
            <a:r>
              <a:rPr lang="en-US" sz="2400" b="1" u="sng" dirty="0">
                <a:solidFill>
                  <a:srgbClr val="CC0000"/>
                </a:solidFill>
                <a:ea typeface="+mn-ea"/>
                <a:cs typeface="+mn-cs"/>
              </a:rPr>
              <a:t>Training Focus</a:t>
            </a:r>
          </a:p>
          <a:p>
            <a:pPr marL="381000" indent="-381000">
              <a:lnSpc>
                <a:spcPct val="90000"/>
              </a:lnSpc>
              <a:defRPr/>
            </a:pPr>
            <a:r>
              <a:rPr lang="en-US" sz="2400" dirty="0">
                <a:solidFill>
                  <a:srgbClr val="CC0000"/>
                </a:solidFill>
                <a:ea typeface="+mn-ea"/>
                <a:cs typeface="+mn-cs"/>
              </a:rPr>
              <a:t>Train verbal &amp; nonverbal cue recognition </a:t>
            </a:r>
          </a:p>
          <a:p>
            <a:pPr marL="381000" indent="-381000">
              <a:lnSpc>
                <a:spcPct val="90000"/>
              </a:lnSpc>
              <a:defRPr/>
            </a:pPr>
            <a:r>
              <a:rPr lang="en-US" sz="2400" dirty="0">
                <a:solidFill>
                  <a:srgbClr val="CC0000"/>
                </a:solidFill>
                <a:ea typeface="+mn-ea"/>
                <a:cs typeface="+mn-cs"/>
              </a:rPr>
              <a:t>Attribution </a:t>
            </a:r>
            <a:r>
              <a:rPr lang="en-US" sz="2400" dirty="0" smtClean="0">
                <a:solidFill>
                  <a:srgbClr val="CC0000"/>
                </a:solidFill>
                <a:ea typeface="+mn-ea"/>
                <a:cs typeface="+mn-cs"/>
              </a:rPr>
              <a:t>re-training</a:t>
            </a:r>
          </a:p>
          <a:p>
            <a:pPr marL="381000" indent="-381000">
              <a:lnSpc>
                <a:spcPct val="90000"/>
              </a:lnSpc>
              <a:defRPr/>
            </a:pPr>
            <a:endParaRPr lang="en-US" sz="2400" dirty="0">
              <a:solidFill>
                <a:srgbClr val="CC0000"/>
              </a:solidFill>
              <a:ea typeface="+mn-ea"/>
              <a:cs typeface="+mn-cs"/>
            </a:endParaRPr>
          </a:p>
          <a:p>
            <a:pPr marL="381000" indent="-381000">
              <a:lnSpc>
                <a:spcPct val="90000"/>
              </a:lnSpc>
              <a:defRPr/>
            </a:pPr>
            <a:r>
              <a:rPr lang="en-US" sz="2400" dirty="0">
                <a:solidFill>
                  <a:srgbClr val="CC0000"/>
                </a:solidFill>
                <a:ea typeface="+mn-ea"/>
                <a:cs typeface="+mn-cs"/>
              </a:rPr>
              <a:t>Consequential </a:t>
            </a:r>
            <a:r>
              <a:rPr lang="en-US" sz="2400" dirty="0" smtClean="0">
                <a:solidFill>
                  <a:srgbClr val="CC0000"/>
                </a:solidFill>
                <a:ea typeface="+mn-ea"/>
                <a:cs typeface="+mn-cs"/>
              </a:rPr>
              <a:t>thinking</a:t>
            </a:r>
          </a:p>
          <a:p>
            <a:pPr marL="381000" indent="-381000">
              <a:lnSpc>
                <a:spcPct val="90000"/>
              </a:lnSpc>
              <a:defRPr/>
            </a:pPr>
            <a:endParaRPr lang="en-US" sz="2400" dirty="0" smtClean="0">
              <a:solidFill>
                <a:srgbClr val="CC0000"/>
              </a:solidFill>
              <a:ea typeface="+mn-ea"/>
              <a:cs typeface="+mn-cs"/>
            </a:endParaRPr>
          </a:p>
          <a:p>
            <a:pPr marL="381000" indent="-381000">
              <a:lnSpc>
                <a:spcPct val="90000"/>
              </a:lnSpc>
              <a:defRPr/>
            </a:pPr>
            <a:r>
              <a:rPr lang="en-US" sz="2400" dirty="0" smtClean="0">
                <a:solidFill>
                  <a:srgbClr val="CC0000"/>
                </a:solidFill>
                <a:ea typeface="+mn-ea"/>
                <a:cs typeface="+mn-cs"/>
              </a:rPr>
              <a:t>Solution </a:t>
            </a:r>
            <a:r>
              <a:rPr lang="en-US" sz="2400" dirty="0">
                <a:solidFill>
                  <a:srgbClr val="CC0000"/>
                </a:solidFill>
                <a:ea typeface="+mn-ea"/>
                <a:cs typeface="+mn-cs"/>
              </a:rPr>
              <a:t>generation </a:t>
            </a:r>
            <a:r>
              <a:rPr lang="en-US" sz="2400" dirty="0" smtClean="0">
                <a:solidFill>
                  <a:srgbClr val="CC0000"/>
                </a:solidFill>
                <a:ea typeface="+mn-ea"/>
                <a:cs typeface="+mn-cs"/>
              </a:rPr>
              <a:t>skills</a:t>
            </a:r>
          </a:p>
          <a:p>
            <a:pPr marL="381000" indent="-381000">
              <a:lnSpc>
                <a:spcPct val="90000"/>
              </a:lnSpc>
              <a:defRPr/>
            </a:pPr>
            <a:endParaRPr lang="en-US" sz="2400" dirty="0">
              <a:solidFill>
                <a:srgbClr val="CC0000"/>
              </a:solidFill>
              <a:ea typeface="+mn-ea"/>
              <a:cs typeface="+mn-cs"/>
            </a:endParaRPr>
          </a:p>
          <a:p>
            <a:pPr marL="381000" indent="-381000">
              <a:lnSpc>
                <a:spcPct val="90000"/>
              </a:lnSpc>
              <a:defRPr/>
            </a:pPr>
            <a:r>
              <a:rPr lang="en-US" sz="2400" dirty="0" smtClean="0">
                <a:solidFill>
                  <a:srgbClr val="CC0000"/>
                </a:solidFill>
                <a:ea typeface="+mn-ea"/>
                <a:cs typeface="+mn-cs"/>
              </a:rPr>
              <a:t>Perspective-taking development</a:t>
            </a:r>
          </a:p>
          <a:p>
            <a:pPr marL="381000" indent="-381000">
              <a:lnSpc>
                <a:spcPct val="90000"/>
              </a:lnSpc>
              <a:defRPr/>
            </a:pPr>
            <a:endParaRPr lang="en-US" sz="2400" dirty="0" smtClean="0">
              <a:solidFill>
                <a:srgbClr val="CC0000"/>
              </a:solidFill>
              <a:ea typeface="+mn-ea"/>
              <a:cs typeface="+mn-cs"/>
            </a:endParaRPr>
          </a:p>
          <a:p>
            <a:pPr marL="381000" indent="-381000">
              <a:lnSpc>
                <a:spcPct val="90000"/>
              </a:lnSpc>
              <a:defRPr/>
            </a:pPr>
            <a:r>
              <a:rPr lang="en-US" sz="2400" dirty="0" smtClean="0">
                <a:solidFill>
                  <a:srgbClr val="CC0000"/>
                </a:solidFill>
                <a:ea typeface="+mn-ea"/>
                <a:cs typeface="+mn-cs"/>
              </a:rPr>
              <a:t>Behavioral </a:t>
            </a:r>
            <a:r>
              <a:rPr lang="en-US" sz="2400" dirty="0">
                <a:solidFill>
                  <a:srgbClr val="CC0000"/>
                </a:solidFill>
                <a:ea typeface="+mn-ea"/>
                <a:cs typeface="+mn-cs"/>
              </a:rPr>
              <a:t>skills </a:t>
            </a:r>
            <a:r>
              <a:rPr lang="en-US" sz="2400" dirty="0" smtClean="0">
                <a:solidFill>
                  <a:srgbClr val="CC0000"/>
                </a:solidFill>
                <a:ea typeface="+mn-ea"/>
                <a:cs typeface="+mn-cs"/>
              </a:rPr>
              <a:t>training</a:t>
            </a:r>
          </a:p>
          <a:p>
            <a:pPr marL="381000" indent="-381000">
              <a:lnSpc>
                <a:spcPct val="90000"/>
              </a:lnSpc>
              <a:buFont typeface="Wingdings 2" pitchFamily="18" charset="2"/>
              <a:buNone/>
              <a:defRPr/>
            </a:pPr>
            <a:endParaRPr lang="en-US" sz="2400" dirty="0">
              <a:solidFill>
                <a:srgbClr val="CC0000"/>
              </a:solidFill>
              <a:ea typeface="+mn-ea"/>
              <a:cs typeface="+mn-cs"/>
            </a:endParaRPr>
          </a:p>
        </p:txBody>
      </p:sp>
      <p:sp>
        <p:nvSpPr>
          <p:cNvPr id="25605" name="Slide Number Placeholder 3"/>
          <p:cNvSpPr>
            <a:spLocks noGrp="1"/>
          </p:cNvSpPr>
          <p:nvPr>
            <p:ph type="sldNum" sz="quarter" idx="12"/>
          </p:nvPr>
        </p:nvSpPr>
        <p:spPr bwMode="auto">
          <a:noFill/>
          <a:ln>
            <a:miter lim="800000"/>
            <a:headEnd/>
            <a:tailEnd/>
          </a:ln>
        </p:spPr>
        <p:txBody>
          <a:bodyPr/>
          <a:lstStyle/>
          <a:p>
            <a:fld id="{DE1D2735-5C0C-40FF-85F0-2DF8A3B46816}" type="slidenum">
              <a:rPr lang="en-US" sz="1800" smtClean="0">
                <a:solidFill>
                  <a:schemeClr val="tx1"/>
                </a:solidFill>
              </a:rPr>
              <a:pPr/>
              <a:t>25</a:t>
            </a:fld>
            <a:endParaRPr lang="en-US" sz="18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8">
                                            <p:txEl>
                                              <p:pRg st="1" end="1"/>
                                            </p:txEl>
                                          </p:spTgt>
                                        </p:tgtEl>
                                        <p:attrNameLst>
                                          <p:attrName>style.visibility</p:attrName>
                                        </p:attrNameLst>
                                      </p:cBhvr>
                                      <p:to>
                                        <p:strVal val="visible"/>
                                      </p:to>
                                    </p:set>
                                    <p:anim calcmode="lin" valueType="num">
                                      <p:cBhvr additive="base">
                                        <p:cTn id="7" dur="500" fill="hold"/>
                                        <p:tgtEl>
                                          <p:spTgt spid="10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8">
                                            <p:txEl>
                                              <p:pRg st="2" end="2"/>
                                            </p:txEl>
                                          </p:spTgt>
                                        </p:tgtEl>
                                        <p:attrNameLst>
                                          <p:attrName>style.visibility</p:attrName>
                                        </p:attrNameLst>
                                      </p:cBhvr>
                                      <p:to>
                                        <p:strVal val="visible"/>
                                      </p:to>
                                    </p:set>
                                    <p:anim calcmode="lin" valueType="num">
                                      <p:cBhvr additive="base">
                                        <p:cTn id="13" dur="500" fill="hold"/>
                                        <p:tgtEl>
                                          <p:spTgt spid="1003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8">
                                            <p:txEl>
                                              <p:pRg st="4" end="4"/>
                                            </p:txEl>
                                          </p:spTgt>
                                        </p:tgtEl>
                                        <p:attrNameLst>
                                          <p:attrName>style.visibility</p:attrName>
                                        </p:attrNameLst>
                                      </p:cBhvr>
                                      <p:to>
                                        <p:strVal val="visible"/>
                                      </p:to>
                                    </p:set>
                                    <p:anim calcmode="lin" valueType="num">
                                      <p:cBhvr additive="base">
                                        <p:cTn id="19" dur="500" fill="hold"/>
                                        <p:tgtEl>
                                          <p:spTgt spid="1003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8">
                                            <p:txEl>
                                              <p:pRg st="6" end="6"/>
                                            </p:txEl>
                                          </p:spTgt>
                                        </p:tgtEl>
                                        <p:attrNameLst>
                                          <p:attrName>style.visibility</p:attrName>
                                        </p:attrNameLst>
                                      </p:cBhvr>
                                      <p:to>
                                        <p:strVal val="visible"/>
                                      </p:to>
                                    </p:set>
                                    <p:anim calcmode="lin" valueType="num">
                                      <p:cBhvr additive="base">
                                        <p:cTn id="25" dur="500" fill="hold"/>
                                        <p:tgtEl>
                                          <p:spTgt spid="10035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358">
                                            <p:txEl>
                                              <p:pRg st="8" end="8"/>
                                            </p:txEl>
                                          </p:spTgt>
                                        </p:tgtEl>
                                        <p:attrNameLst>
                                          <p:attrName>style.visibility</p:attrName>
                                        </p:attrNameLst>
                                      </p:cBhvr>
                                      <p:to>
                                        <p:strVal val="visible"/>
                                      </p:to>
                                    </p:set>
                                    <p:anim calcmode="lin" valueType="num">
                                      <p:cBhvr additive="base">
                                        <p:cTn id="31" dur="500" fill="hold"/>
                                        <p:tgtEl>
                                          <p:spTgt spid="10035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358">
                                            <p:txEl>
                                              <p:pRg st="10" end="10"/>
                                            </p:txEl>
                                          </p:spTgt>
                                        </p:tgtEl>
                                        <p:attrNameLst>
                                          <p:attrName>style.visibility</p:attrName>
                                        </p:attrNameLst>
                                      </p:cBhvr>
                                      <p:to>
                                        <p:strVal val="visible"/>
                                      </p:to>
                                    </p:set>
                                    <p:anim calcmode="lin" valueType="num">
                                      <p:cBhvr additive="base">
                                        <p:cTn id="37" dur="500" fill="hold"/>
                                        <p:tgtEl>
                                          <p:spTgt spid="10035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t>Knowing THAT </a:t>
            </a:r>
            <a:r>
              <a:rPr lang="en-US" dirty="0" smtClean="0"/>
              <a:t>vs. </a:t>
            </a:r>
            <a:r>
              <a:rPr lang="en-US" b="1" dirty="0" smtClean="0"/>
              <a:t/>
            </a:r>
            <a:br>
              <a:rPr lang="en-US" b="1" dirty="0" smtClean="0"/>
            </a:br>
            <a:r>
              <a:rPr lang="en-US" b="1" dirty="0" smtClean="0"/>
              <a:t>Knowing HOW</a:t>
            </a:r>
            <a:endParaRPr lang="en-US" b="1" dirty="0"/>
          </a:p>
        </p:txBody>
      </p:sp>
      <p:sp>
        <p:nvSpPr>
          <p:cNvPr id="32771" name="Content Placeholder 2"/>
          <p:cNvSpPr>
            <a:spLocks noGrp="1"/>
          </p:cNvSpPr>
          <p:nvPr>
            <p:ph idx="1"/>
          </p:nvPr>
        </p:nvSpPr>
        <p:spPr/>
        <p:txBody>
          <a:bodyPr/>
          <a:lstStyle/>
          <a:p>
            <a:r>
              <a:rPr lang="en-US" altLang="en-US" sz="3600" dirty="0" smtClean="0"/>
              <a:t>Knowing about a new behavior is NOT the same as being able to enact that behavior under rapidly moving conditions of ambiguity and emotion</a:t>
            </a:r>
          </a:p>
          <a:p>
            <a:endParaRPr lang="en-US" altLang="en-US" sz="3600" dirty="0" smtClean="0"/>
          </a:p>
          <a:p>
            <a:r>
              <a:rPr lang="en-US" altLang="en-US" sz="3600" dirty="0" smtClean="0"/>
              <a:t>Flight Instruction</a:t>
            </a:r>
          </a:p>
          <a:p>
            <a:endParaRPr lang="en-US" altLang="en-US" dirty="0" smtClean="0"/>
          </a:p>
          <a:p>
            <a:pPr lvl="1">
              <a:buFont typeface="Verdana" pitchFamily="34" charset="0"/>
              <a:buNone/>
            </a:pPr>
            <a:endParaRPr lang="en-US" altLang="en-US" dirty="0" smtClean="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19600"/>
            <a:ext cx="29257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51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Rot="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dirty="0" smtClean="0">
                <a:ea typeface="ＭＳ Ｐゴシック" pitchFamily="34" charset="-128"/>
              </a:rPr>
              <a:t>Questions or Concerns?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791BFF05-EAE4-488D-BE53-2EAE3BF556E1}" type="slidenum">
              <a:rPr lang="en-US" altLang="en-US" sz="1800" smtClean="0"/>
              <a:pPr eaLnBrk="1" hangingPunct="1">
                <a:spcBef>
                  <a:spcPct val="0"/>
                </a:spcBef>
                <a:buClrTx/>
                <a:buSzTx/>
                <a:buFontTx/>
                <a:buNone/>
              </a:pPr>
              <a:t>27</a:t>
            </a:fld>
            <a:endParaRPr lang="en-US" altLang="en-US" sz="1800" smtClean="0"/>
          </a:p>
        </p:txBody>
      </p:sp>
      <p:pic>
        <p:nvPicPr>
          <p:cNvPr id="37891" name="Picture 7" descr="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42131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006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6950" y="1981200"/>
            <a:ext cx="4572000" cy="3785652"/>
          </a:xfrm>
          <a:prstGeom prst="rect">
            <a:avLst/>
          </a:prstGeom>
        </p:spPr>
        <p:txBody>
          <a:bodyPr>
            <a:spAutoFit/>
          </a:bodyPr>
          <a:lstStyle/>
          <a:p>
            <a:pPr algn="ctr"/>
            <a:r>
              <a:rPr lang="en-US" sz="4800" b="1" dirty="0">
                <a:solidFill>
                  <a:srgbClr val="C00000"/>
                </a:solidFill>
              </a:rPr>
              <a:t>Understanding the Students’ Anger </a:t>
            </a:r>
          </a:p>
          <a:p>
            <a:pPr algn="ctr"/>
            <a:r>
              <a:rPr lang="en-US" sz="4800" b="1" i="1" dirty="0"/>
              <a:t>(Hint: It’s sorta like yours, but…)</a:t>
            </a:r>
          </a:p>
        </p:txBody>
      </p:sp>
    </p:spTree>
    <p:extLst>
      <p:ext uri="{BB962C8B-B14F-4D97-AF65-F5344CB8AC3E}">
        <p14:creationId xmlns:p14="http://schemas.microsoft.com/office/powerpoint/2010/main" val="1270919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What is Anger?</a:t>
            </a:r>
            <a:endParaRPr lang="en-US" dirty="0"/>
          </a:p>
        </p:txBody>
      </p:sp>
      <p:sp>
        <p:nvSpPr>
          <p:cNvPr id="3075" name="Content Placeholder 2"/>
          <p:cNvSpPr>
            <a:spLocks noGrp="1"/>
          </p:cNvSpPr>
          <p:nvPr>
            <p:ph idx="1"/>
          </p:nvPr>
        </p:nvSpPr>
        <p:spPr>
          <a:xfrm>
            <a:off x="457200" y="1981200"/>
            <a:ext cx="7620000" cy="4419600"/>
          </a:xfrm>
        </p:spPr>
        <p:txBody>
          <a:bodyPr>
            <a:normAutofit/>
          </a:bodyPr>
          <a:lstStyle/>
          <a:p>
            <a:r>
              <a:rPr lang="en-US" altLang="en-US" sz="3600" dirty="0" smtClean="0"/>
              <a:t>A </a:t>
            </a:r>
            <a:r>
              <a:rPr lang="en-US" altLang="en-US" sz="3600" b="1" dirty="0" smtClean="0"/>
              <a:t>normal human emotion </a:t>
            </a:r>
          </a:p>
          <a:p>
            <a:r>
              <a:rPr lang="en-US" altLang="en-US" sz="3600" dirty="0" smtClean="0"/>
              <a:t>Wide range of intensity and demonstration</a:t>
            </a:r>
          </a:p>
          <a:p>
            <a:pPr lvl="1"/>
            <a:r>
              <a:rPr lang="en-US" altLang="en-US" sz="3400" dirty="0" smtClean="0"/>
              <a:t>Humans hard-wired for anger</a:t>
            </a:r>
          </a:p>
          <a:p>
            <a:pPr lvl="1"/>
            <a:r>
              <a:rPr lang="en-US" altLang="en-US" sz="3400" dirty="0" smtClean="0"/>
              <a:t>Survival function/Corrective action</a:t>
            </a:r>
          </a:p>
          <a:p>
            <a:pPr lvl="1"/>
            <a:r>
              <a:rPr lang="en-US" altLang="en-US" sz="3400" u="sng" dirty="0" smtClean="0"/>
              <a:t>Continuum</a:t>
            </a:r>
            <a:r>
              <a:rPr lang="en-US" altLang="en-US" sz="3400" dirty="0" smtClean="0"/>
              <a:t> from mildly annoyed to seriously enraged</a:t>
            </a:r>
          </a:p>
          <a:p>
            <a:pPr lvl="1"/>
            <a:endParaRPr lang="en-US" altLang="en-US" sz="3400" dirty="0" smtClean="0"/>
          </a:p>
          <a:p>
            <a:pPr lvl="1"/>
            <a:endParaRPr lang="en-US" altLang="en-US" sz="3400" dirty="0" smtClean="0"/>
          </a:p>
          <a:p>
            <a:pPr lvl="1"/>
            <a:endParaRPr lang="en-US" altLang="en-US" sz="3400" dirty="0" smtClean="0"/>
          </a:p>
        </p:txBody>
      </p:sp>
      <p:pic>
        <p:nvPicPr>
          <p:cNvPr id="3076" name="Picture 2" descr="http://fc06.deviantart.net/fs41/i/2009/017/f/2/Me_angry_by_TastierWo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76200"/>
            <a:ext cx="20621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5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the conclusion, workshop participants will be able to:</a:t>
            </a:r>
          </a:p>
          <a:p>
            <a:pPr marL="633222" indent="-514350">
              <a:buAutoNum type="arabicPeriod"/>
            </a:pPr>
            <a:r>
              <a:rPr lang="en-US" dirty="0" smtClean="0"/>
              <a:t>describe the cognitive  and behavioral characteristics of reactive aggressive children and adolescents;</a:t>
            </a:r>
          </a:p>
          <a:p>
            <a:pPr marL="633222" indent="-514350">
              <a:buAutoNum type="arabicPeriod"/>
            </a:pPr>
            <a:r>
              <a:rPr lang="en-US" dirty="0"/>
              <a:t>d</a:t>
            </a:r>
            <a:r>
              <a:rPr lang="en-US" dirty="0" smtClean="0"/>
              <a:t>escribe procedures for screening, identification, and progress monitoring;</a:t>
            </a:r>
          </a:p>
          <a:p>
            <a:pPr marL="633222" indent="-514350">
              <a:buAutoNum type="arabicPeriod"/>
            </a:pPr>
            <a:r>
              <a:rPr lang="en-US" dirty="0"/>
              <a:t>d</a:t>
            </a:r>
            <a:r>
              <a:rPr lang="en-US" dirty="0" smtClean="0"/>
              <a:t>escribe the essential elements for the group and individual treatment of children and adolescents experiencing behavior problems associated with reactive aggression </a:t>
            </a:r>
          </a:p>
          <a:p>
            <a:pPr marL="633222" indent="-514350">
              <a:buAutoNum type="arabicPeriod"/>
            </a:pPr>
            <a:endParaRPr lang="en-US" dirty="0"/>
          </a:p>
        </p:txBody>
      </p:sp>
    </p:spTree>
    <p:extLst>
      <p:ext uri="{BB962C8B-B14F-4D97-AF65-F5344CB8AC3E}">
        <p14:creationId xmlns:p14="http://schemas.microsoft.com/office/powerpoint/2010/main" val="1300541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unsellingconnection.com/wp-content/uploads/2008/01/anger-thermometer.gif"/>
          <p:cNvPicPr>
            <a:picLocks noChangeAspect="1" noChangeArrowheads="1"/>
          </p:cNvPicPr>
          <p:nvPr/>
        </p:nvPicPr>
        <p:blipFill>
          <a:blip r:embed="rId2">
            <a:extLst>
              <a:ext uri="{28A0092B-C50C-407E-A947-70E740481C1C}">
                <a14:useLocalDpi xmlns:a14="http://schemas.microsoft.com/office/drawing/2010/main" val="0"/>
              </a:ext>
            </a:extLst>
          </a:blip>
          <a:srcRect t="21211" b="961"/>
          <a:stretch>
            <a:fillRect/>
          </a:stretch>
        </p:blipFill>
        <p:spPr bwMode="auto">
          <a:xfrm>
            <a:off x="0" y="0"/>
            <a:ext cx="621823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66294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solidFill>
                  <a:srgbClr val="C00000"/>
                </a:solidFill>
              </a:rPr>
              <a:t>Anger Thermometer</a:t>
            </a:r>
          </a:p>
        </p:txBody>
      </p:sp>
      <p:sp>
        <p:nvSpPr>
          <p:cNvPr id="4100" name="TextBox 3"/>
          <p:cNvSpPr txBox="1">
            <a:spLocks noChangeArrowheads="1"/>
          </p:cNvSpPr>
          <p:nvPr/>
        </p:nvSpPr>
        <p:spPr bwMode="auto">
          <a:xfrm>
            <a:off x="6553200" y="5943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Kassinove &amp; Tafrate, 2002</a:t>
            </a:r>
          </a:p>
        </p:txBody>
      </p:sp>
    </p:spTree>
    <p:extLst>
      <p:ext uri="{BB962C8B-B14F-4D97-AF65-F5344CB8AC3E}">
        <p14:creationId xmlns:p14="http://schemas.microsoft.com/office/powerpoint/2010/main" val="723708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Does Anger Occur? </a:t>
            </a:r>
            <a:endParaRPr lang="en-US" dirty="0"/>
          </a:p>
        </p:txBody>
      </p:sp>
      <p:sp>
        <p:nvSpPr>
          <p:cNvPr id="3" name="Content Placeholder 2"/>
          <p:cNvSpPr>
            <a:spLocks noGrp="1"/>
          </p:cNvSpPr>
          <p:nvPr>
            <p:ph idx="1"/>
          </p:nvPr>
        </p:nvSpPr>
        <p:spPr/>
        <p:txBody>
          <a:bodyPr/>
          <a:lstStyle/>
          <a:p>
            <a:r>
              <a:rPr lang="en-US" dirty="0" smtClean="0"/>
              <a:t>A </a:t>
            </a:r>
            <a:r>
              <a:rPr lang="en-US" dirty="0"/>
              <a:t>threat to your (or loved one’s) physical well-being </a:t>
            </a:r>
          </a:p>
          <a:p>
            <a:r>
              <a:rPr lang="en-US" dirty="0"/>
              <a:t>A threat to </a:t>
            </a:r>
            <a:r>
              <a:rPr lang="en-US" dirty="0" smtClean="0"/>
              <a:t>your self-concept (“How dare he!”)</a:t>
            </a:r>
            <a:endParaRPr lang="en-US" dirty="0"/>
          </a:p>
          <a:p>
            <a:r>
              <a:rPr lang="en-US" dirty="0"/>
              <a:t>Reaction to your unmet demands (“I told you not to do that</a:t>
            </a:r>
            <a:r>
              <a:rPr lang="en-US" dirty="0" smtClean="0"/>
              <a:t>!”)</a:t>
            </a:r>
          </a:p>
          <a:p>
            <a:r>
              <a:rPr lang="en-US" dirty="0" smtClean="0"/>
              <a:t>Reaction to being offended/dissed</a:t>
            </a:r>
          </a:p>
          <a:p>
            <a:r>
              <a:rPr lang="en-US" dirty="0" smtClean="0"/>
              <a:t>Reaction to being denied</a:t>
            </a:r>
            <a:endParaRPr lang="en-US" dirty="0"/>
          </a:p>
          <a:p>
            <a:endParaRPr lang="en-US" dirty="0"/>
          </a:p>
          <a:p>
            <a:endParaRPr lang="en-US" dirty="0"/>
          </a:p>
        </p:txBody>
      </p:sp>
      <p:pic>
        <p:nvPicPr>
          <p:cNvPr id="2050" name="Picture 2" descr="Cartoon Couple angry at each other — Stock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43400"/>
            <a:ext cx="2070333"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92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Purpose of Anger?</a:t>
            </a:r>
            <a:endParaRPr lang="en-US" b="1" dirty="0"/>
          </a:p>
        </p:txBody>
      </p:sp>
      <p:sp>
        <p:nvSpPr>
          <p:cNvPr id="3" name="Content Placeholder 2"/>
          <p:cNvSpPr>
            <a:spLocks noGrp="1"/>
          </p:cNvSpPr>
          <p:nvPr>
            <p:ph idx="1"/>
          </p:nvPr>
        </p:nvSpPr>
        <p:spPr/>
        <p:txBody>
          <a:bodyPr>
            <a:normAutofit/>
          </a:bodyPr>
          <a:lstStyle/>
          <a:p>
            <a:r>
              <a:rPr lang="en-US" sz="2800" dirty="0" smtClean="0"/>
              <a:t>It </a:t>
            </a:r>
            <a:r>
              <a:rPr lang="en-US" sz="2800" b="1" dirty="0" smtClean="0">
                <a:solidFill>
                  <a:srgbClr val="7E0000"/>
                </a:solidFill>
              </a:rPr>
              <a:t>energizes</a:t>
            </a:r>
            <a:r>
              <a:rPr lang="en-US" sz="2800" dirty="0" smtClean="0"/>
              <a:t> behavior, increasing the level of responding</a:t>
            </a:r>
          </a:p>
          <a:p>
            <a:r>
              <a:rPr lang="en-US" sz="2800" dirty="0" smtClean="0"/>
              <a:t>It </a:t>
            </a:r>
            <a:r>
              <a:rPr lang="en-US" sz="2800" b="1" dirty="0" smtClean="0">
                <a:solidFill>
                  <a:srgbClr val="7E0000"/>
                </a:solidFill>
              </a:rPr>
              <a:t>focuses</a:t>
            </a:r>
            <a:r>
              <a:rPr lang="en-US" sz="2800" dirty="0" smtClean="0"/>
              <a:t> attention on the threat</a:t>
            </a:r>
          </a:p>
          <a:p>
            <a:r>
              <a:rPr lang="en-US" sz="2800" dirty="0" smtClean="0"/>
              <a:t>It </a:t>
            </a:r>
            <a:r>
              <a:rPr lang="en-US" sz="2800" b="1" dirty="0" smtClean="0">
                <a:solidFill>
                  <a:srgbClr val="7E0000"/>
                </a:solidFill>
              </a:rPr>
              <a:t>communicates</a:t>
            </a:r>
            <a:r>
              <a:rPr lang="en-US" sz="2800" dirty="0" smtClean="0"/>
              <a:t> displeasure to prompt conflict resolution</a:t>
            </a:r>
          </a:p>
          <a:p>
            <a:r>
              <a:rPr lang="en-US" sz="2800" dirty="0" smtClean="0"/>
              <a:t>It </a:t>
            </a:r>
            <a:r>
              <a:rPr lang="en-US" sz="2800" b="1" dirty="0" smtClean="0">
                <a:solidFill>
                  <a:srgbClr val="7E0000"/>
                </a:solidFill>
              </a:rPr>
              <a:t>signals information </a:t>
            </a:r>
            <a:r>
              <a:rPr lang="en-US" sz="2800" dirty="0" smtClean="0"/>
              <a:t>about personal state</a:t>
            </a:r>
          </a:p>
          <a:p>
            <a:r>
              <a:rPr lang="en-US" sz="2800" dirty="0" smtClean="0"/>
              <a:t>It </a:t>
            </a:r>
            <a:r>
              <a:rPr lang="en-US" sz="2800" b="1" dirty="0" smtClean="0">
                <a:solidFill>
                  <a:srgbClr val="7E0000"/>
                </a:solidFill>
              </a:rPr>
              <a:t>dramatizes</a:t>
            </a:r>
            <a:r>
              <a:rPr lang="en-US" sz="2800" dirty="0" smtClean="0"/>
              <a:t> a social-role enactment</a:t>
            </a:r>
          </a:p>
          <a:p>
            <a:endParaRPr lang="en-US" sz="2800" dirty="0"/>
          </a:p>
          <a:p>
            <a:pPr marL="114300" indent="0">
              <a:buNone/>
            </a:pPr>
            <a:endParaRPr lang="en-US" sz="2800" dirty="0" smtClean="0"/>
          </a:p>
          <a:p>
            <a:pPr marL="114300" indent="0">
              <a:buNone/>
            </a:pPr>
            <a:r>
              <a:rPr lang="en-US" sz="1400" dirty="0" smtClean="0"/>
              <a:t>Novaco, 2007</a:t>
            </a:r>
          </a:p>
          <a:p>
            <a:endParaRPr lang="en-US" dirty="0"/>
          </a:p>
        </p:txBody>
      </p:sp>
      <p:sp>
        <p:nvSpPr>
          <p:cNvPr id="4" name="AutoShape 2" descr="data:image/jpeg;base64,/9j/4AAQSkZJRgABAQAAAQABAAD/2wCEAAkGBhQSEBQUEhQUFBUUFBQUFBUWFRUUFhQUFRUVFBQVFBUXHCYeGBkkGRQWHy8gIycpLCwtFR8xNTAqNSYrLCkBCQoKDgwOGg8PGiwkHyQsLC0sLCosKSwwKS0sLCksLCwpLCwsLCwvLCwsLCkqLCwsLCwsLCwsLCwsLCwpLCwsLP/AABEIAMUA/wMBIgACEQEDEQH/xAAcAAABBQEBAQAAAAAAAAAAAAACAAEDBAUGBwj/xABFEAABAwIDBAcFBQcCBQUBAAABAAIRAyEEEjEFQVFhBhMicYGRoTKxwdHwByNCUnIUYoKSwuHxM6JDU3OjsmNkg5OzNP/EABoBAAIDAQEAAAAAAAAAAAAAAAECAAMEBQb/xAAsEQACAgEDAgUEAgMBAAAAAAAAAQIRAwQSITFBEyJRYZEycbHwgaEjQtEU/9oADAMBAAIRAxEAPwDpgiASARLyp69iRAJmhGAiK2IBOAkAiAUEbEAiASARAIitjQiATgJwERWxgEULSwGz+sov/MHdk8w0WPIys8tgwbEWPI7wrJQcUm+5VHIpNr0BhPCdPCQawYTwihKFAWDCUKd+DeCAWmTpvB7joVPjsCKbWb3HMXHygDldWeHKm66CeLG0r6lCEoRwip0S4w0SYJjjGsKtJvoPurqQwmhTMoOc7KAc3DQ+M6IsVh8ji2ZIiTukiYHK4R2urJvV0ViExCkhCQlHsjhMQpCEJCg1kZCEhSEISEBkwCEBCkITEIDJkaEhGQmULExgiATIwFAMQCIBIIgFCtiARAJAIgERWxAIgEgEQCIjYgE4CcBamBp4f8RJPB/ZHkLepVmPHvdWl9ynJk2K6b+xc2E37qeLnH3D4J8ZsgVH5py/mga8DyKvUwIGWI3REeEIl3Fhi8ahLmjjPLLe5x4M2vQp0GZg0F2jS65LvhGtuCxDNybm57zzW1tbBOdDm3gRl38yOP8AZY4XM1VqW1Kl2Ohpncd12+4VehlIvIIBHceKjyqzibimf3APIwoYWVl0Xa5N/ZYd1Tc3h+n8M+HwUe1G0yB1hIImIPavy36b1n4OocxeSSWtJkkn60UeNr535tOy0RwIFx5re9SvC217cmNYX4t38FZzRNpjdNj4wpsBTcajcouCCeAG+T3SFFC0dl13CQMuUcrknie5Y8db1u/o1ZZNQdGzlEz4TvhY2P2M4uc5pzSSYNjfhuPorB2rNN5EBzbDmCYDo+Czam0ah/GfCB7guhqM2GcUnb78GPBiyxdrj7lR9MgwQQeBEIIU/aeYkuPMzzNzoFG4eK5bXodNMjIQkKQhWcDgetzgGHAAg7t8g+iMYubpBlNRVsoEISFo4jZvVtmo4SfZY25Pe46AW3KgQhODg6kNCamrRGQhhSEISEhamRlAQpSgIQHTGARhMAiChGOAiATAIwERGIBGAmARs5ieUxPiESts1MPsptRjH5soynPbe2xI4aXWc4iTGk2m5jdPNa2D21aHBrYjLAIAGhETu1lUsdh4dMAA6ZdPLd9QtWXw3FbP5MeOU1Nxn/BWAUractkag3HIxBHjY94QAKSm6DPpxB1BWdF0vYubEb96f0n3hadXFyS1pu037+CyKNXq8xb+JoDDwBNyeYiO9Dhn5XA7tD3Fao5nDGoL+THkxb5OXwaOKxr2gEEawZE92iz8RWzmS0A7yJv3jjzV+uyWkfUi6zQFXPJN8NkwKNXXJJUHYZ/EPUFRQpj7A5OPqAo4VbLoslp2pu5kN+vNQQrD/YaOJJ+ChhRgi+rBhWq3YYGjU6/H5eCHC07ydG38fq6jqvzEn6jcp0A/NKvQghNCkhEOyJ3n2eQ/N38PPggW7ganZBbvPtn+j581AUcIqVEuMD/HeoFeVWyJlIuMASfq/ctijihRY4SCQAcoEdozHPdMm/oqb6wpjKy5/E/5fVlRITwm8buPURx8Xr0/Jaxm0zVZle0SDIcCRffY7iOaoEIyEJCSc5TdyNEIqCqJGUJCkIQEJC1AEIYRlClHGARBCEYUIxwEYQgK3VwZbTY46vJgfugCD4zPdCdRbTa7FcpJUn3IQFNTw+Ydkyfy6O72/m96iCIKCSvsOFaw2KgZXXYd3Du5fQQh4f7VnfmjX9YHvHisnGdIsNScWvr08wsWtPWuHe2nmI8U8U30KJuLVS/fsbFfDZbgy06H4FRBZmD6b4Wcpqw06h9Oqwd+ZzAB5rYyNLQ+m4Ppuu1wIcD4ixRcWuqEjPs2PSE9ny5O+R08k0JgFKb337/gfrf3oBfBcwtSW8xb5KpVpw4jn6aosO+DyNipcWy4Pgm6ooXln9yEDsnvB9CEMI26Hw9/90wahQ9hVRoODR63+KjhS1LuPenotvJ0F/HcoBSpCq9lob4u+X1wVchSOJOqQb/dRhjwgGt3nThxPDu4oHXMneg2jj6dGm6pVcGU2C5MmJMAAC7nEmAACSTZcBtP7U3EkYag0D89ckndfqqZAG/V88k8MUp9EB5FHqdRtXpXhcO/q6tWH2JaxlSq5oIkFwptOWRcAxKz9pfalhWMy4cVapOoyOo747b6oGXuaHHuXlu1sZUrValWoWTUcHugPpgOytZ2Qx0kQ1tpkneVXDy0AcoBdJc7+Fsn1nit0dLBLkzSzSbO7Z9qNXN2sNSy8G1n5o5E04nwAXX4LpDQq4dtfO2nTJLSarm08r22cxxcYzDkTIgjVeMB5NtDza6PCY8pTGjF7kiTNi8nXsk2bJ4AbtNVJ6WD6cBhqJx9z2XBdJsLWqdXRxFKo8yQ1rpJi5y/m42WiV4fgsXVY+m9rix9PtgkMeC7KWz2gW2km4tIO5eudCzia+FY6t2nvLnMOVlNxomOrc9oDQJuRYdktm6y5tNspx5/Jrw6jdxI0i207rDxMke4+SAroqOx/uCx0BzjmnUAiMvoPUqhi9iim3M+oOQDTJPAX1ST0uSKuu3wWw1UG6vv8mSUJRlCVlNiBCNv1/hCEQUIzewOzqVYNeAWwe2wHsyLkXuAbHuKl6QUiWsIBMEzAmLDWFXwW2WU2tY1jsv4nGAb+06BK0sbWmGtflcRNoJjdE7u5dZeE8L9eLr1ONN5I5U305q/Q5kLP2zt+nhgM0vqOEspNIDiJjM4mzGTbMe4BxsrfSPFHCUXVXQ8yGsE/wCpVcYY07xe5O5rXHcvNKlRznOe92d7zL3G2Y6C25oFg3QAQseLDu5l0Nc8yf0lnam2KuInrnwz/lMJZSA/evNTveY5BZ7H2im0Bu4kZW/wsAk+g5pmDPDj7OrBuP754/ujhfUiJXu5gE6T743rckkqRl68kVQ5buqETplDWz3CC4+BVrZG162GcXYc1gHe2xwDqVT9dN5aSf3hDuaHZ+y6lapkotc95EuyxmDdM1Sq7s02T3cuC63BfZUDfEVr720w50f/ACVTf+QJvuK+eDX6OdKKeLlsGnWaJfSdMxYF9NxAzsk66iRO4ndb9c1yOL6EUsM6nUoYio2pSqU3tZWc17XHMG5A4NBpl4JZMkHPBBBXW0KzajA+n7J3HVpBLXNcOIcC08CCDosWbGo8roWRnfDDIViczOY+H9lC3/Ckoug99iqUCQDR7kTBfuv5XT5YKdrVANkcI3iBHie9E0b/AKlCQoSyOEzuX+VIQmy8f8/2UGs85+1LbLHBuEDXGo3JX6yYbTkPa3swetJBfawba82HnDmACScxBAl2jSbTlFmgTNhK9z6U7CGKoPaGUHVg2KL61MPbTdIuLEttMWIBIJDoIPBYX7L6jOrbWr0aTXO6tvVB1Q5yJY0OqdWMzodFjJAFyV0NPkjt2mbJGV2cUDwkxfM4QBbWLHTcLc1rbB6M18VeiwuabOrP7FKxiM8dqPy0w7u3rt29FsPQrNo0MOMViMoqPqYtxdRw9Mkhj3sa0NzOLTkY1mYhpJIF12VDPlHWFpcBBLGua3lla5ziBylaHKgRjbOPofZ/h8PQqVKwOKeylUfD5ZRllNzoFJpuCR+Mu8F5fTbewAJhz3BrW5idAABAFjYWAgDVfQTmggh3skEO/SRDvQleEDZVRmIdhspdVbUFAAave0mmIJgQcgdJgAOk2Ui2yTil0KuUPb2vZdEAxYbj+q88rDjPuPRPbzK2Co1ntmqWkVIAnrabnU3mT7MlpdA0DgvLNr9BMThqRqVAx1Jt39VU6zqxIgvDqbXZJ1LZA3w1dZ9mlWcLVb+TEv8A99OlUPq4rPql5LRZgVz2s9Rq7TYzKHm5AJi8W/FCx9tnM8PDszSIEGQ0jUctx/wqbjv43KjIWPLqXkjta4NuLTRxtST5AKFGUBWQ3IEIwgCMKBYQUhcTE3gBo5ASQPUoAjH14IlbOR6dY1zqtGkXEtYx9WCSe089U0+DW1B/EVy+IuA385y/wwS//aCPFbvS/wD/ALHf9Ch/5Yg++VhP9tv6Xn1YPiV08X0o50/qY9eplaSBoLDnoB5kIsPhCXNZTAdUqPZTaT+Ko9wY0vPCTJHAGFHifZ/iZ/8Ao1bXRVoO0MLP/NcfFtCu8erR5K1CM9L2JsWnhaIpU7x2nvPtVXn2qjz+Y+ggCwCvwo6j4FlDKVssjDg5rpl0cq1G1atKq4/dP+4aIqVXANfTpMqT7PW02vAy5xLmtcA+Ba2Dh34fC0Hlj2zSYcTTl1R9Os4ZqlW8ueS4k1G3M3uQ4HUrbSpOzU3DrNQ9jabqwsRIcGtI1ixuFG1rKxY7D1A00gQGhohramX2qLgMtmiHDKYJAMEhO/NGpLgzNLdwy5Se1zQ5pBaRILTLSOLSLEKSFmbKwtzWcfvHGox4Y1tNmZtQtcS1t3ulntOJN7alagXOmkpUixNtBm6UJBEAgK2NCaEcJiEaBYEICpCgKUdMDJ9aBZe39nU6zGUqgD2veQ5t4yinUJg6hwIBDhBBAIWo5Ua5ms392m9x73OYwejXq3D9aDLlHM4XZ9bDbQo0qLx+yOpVHVhUf1letiDLRUc49t7uzSGYdlrWuFt/VoMPiA8HLmiSCCC0yADoeRB7iohi80dWx1TMcocCGsJgmzjdwhpu0Ec10OZFaqBYXmW0RHSJhYYP7ThMx5HD0+sHiweq9JFQh2V7XU3EEgOghwFiWOFnRIkWIm43rln9CCcfUxdWu3Kaj6gY2mQQ00jRaHVC+OyyLhv4eCMeHyCXmSofphtkU8DWBJJxTTRoAx7NSnlrPboerax0z+ZzRfMs77MT91if+uw+dFg/pWT9pOEqNxnW1L0306baL4hoDB26c6NdnJfukVGxMW0fs0q5aeIkGDWojNHZBNOAHHdJIHiFVnjeN0Nil/k5O3KAoyhK5B1kRlAUbkLlB0A1GEDUbUBmT4fDOecrQSfcOJO5dHV2eCw5oD3MyOeAbm0mN+i5cBWjiSabWbmucfPTyl3mtOHJGCdqzHnxzm1To4vp9gTTxNNx0fRLJggE0qmbeOFY+S5ar7bD+pvm3MPVnqu86a4bPhS+5NB7aov+H/Tqj+R5Pe0LhMVZpP5Yd/IQ4+gPmtWGSlEzZE0+RsV7B/hPk5pWx0afGPwp/wDcAfzU6rP6lj4sdgjjA83NC0NlvjFYc8MThz/3mD3FXIrl3PYajJC5bpft84drabP9R9zqMtOYOlwXQQCDIudYXWQvI+kmNNbG1iJMPNNgF+zT7AiO4nxS+5bHl7TZwfT6u0BoZRDQ3IA1pYGt4NgwO/kuow1b9qo06rqRouDHdS6m7tNkNDHEEWYQJymQREi64bYOxXVcRTbUY4MJLny0gFrBmLb/AJjDY4Er0sJJamceAZcOPolRFgqDmNdmIc5z3vOUFo7RmwJMcdd5VkDifAfPX3IJ7/KU4cOJ93wWFyt2wbaXBM1vBSAKBoB3z/EfmpG0xwTIqkiVAU8piUREgSge0onKJxPL1HzSstQw4GAe8X7ln49r6fWVW9W4CmJaS4EdXndYtBBBznh3q848vcUxKMJuLtDuNmbgMEKtN7qzwykWmoXGGir1gI6w3tTGUBrDrALp0Wdtj7SGMaG4anmc3KTUcSG5hbsj2njUXgQUHTrDE4djg52Wm8Asns5alhbk/LH6jyXAvK6Sz2vILDTp+aZ0mzeluJxOMoNrVJb1nsBrWtEtcNwnQneu6C866EYIvxYdupNc895GVo8z6L0VFu+oWknSKrdmUwTY5SHA0ySaXbBa77o9mCCRGl9Fn7N6M08NSxLKWbLWLnhpvk+6DAxrjctBbIm4kC8StpJS2JtRnmo5sCo0yYGZgLmuJ5DtNM7iN9iUxrCY7U8MrgfGRZXant0h/wCqz0cHf0pbWbFRh/Mwg97CCPR58lnyaWHhvIu3YshqJeIsb7lJCURQlc1nUQARBCEQQGYYRhZu0tuUsPHWOOYiWsY0ve4aSGt0E2kwJ3p9k9IKOIJDC4PAk03tNN+XTMAfabJAlpIE3hPslV1wUucbqyfbLM2Frg76FYf9ty82Habf8Tb/AMQ/uvQ+kuJyYPEHeaT2N/VUHVNH8zwvPXtsQOBA8oC2ab6WZM/1EFK7aX6WPPg0Ef7iD/CVu9FcEauOoNGjH9e/kyjDhPfUNJv8R4LOwWBfVeKdGm6o+B2W7miwdUcbU2fvO5xJsvTuinRkYSmcxD61SDVeJygCctOnN8jZNzdxJJiwGr3M/sbzdR3hebUNs0sM6owsd1gqPD4AEuDiCS4nj716QuK6UdEw/EGqKjaQqC5cJZ1oEEOMjKXAAgmxII1LZG3dwWRn4ctzA6ObdNfFZXNDWim9zBMnMC0STxyuduXXBcxsroHVo1etNanNEhxDWuOZpbcXixaXCeR4LZr7RAzmnNcUw81HMyim0NAcIeTDnZZ7IJMi+VU5NNPrRJ54Slw7NAD63Imv4293n80Bdw9bTzPAo839+/h4LGBhxPA+qIADSAgosva2+3y0TtKIj9A5SlCD800yiCgjfTX60UJHM+QHwTkpWPtGeB3DvCUZcERPefG3mnKeoLx6/AKN9VrYzvDGl0FxIAFiRc2EkAeKMIuUtqHcklZm7cqCm3rXnsNytIuYLnQCBvu4T3LDxWPw9VuUGnUJ3ZZcN2kTMmAugrvo1mtBpPxDS0OIf93TFQREkhsgS7TN3FDgtmNZlJDMzQIDGBjGmILgNXO17R0mwF53xwbV5n8BjqXVJfJDsDY7cPTIAhzzmdeY/Kyd8D1JWmiFMoWDM6G3j2juBH4RxPHh32VtFViSQ1azG6vYDwzCfLVUcdt+hRIFV5YTJAdTqCQNSJbdTawbl6l6mJrUx+UPefBuUerwj2yLU/1OHmw/IJtikVGmsJy1ABTJBEsF80G9yf8AYE22ag+7HN58gG/1q/ItunlfoZoPdnVepnlCU8oSvOnoUAjbqEARsNx3hAdnmdfHmo51V0l1Z5cANct+raJsA2mG62FzvuqFcgtewlr6b8zSRdr22II3giWkTdrje4KgNPq8od/ww+i/90tIbJ5TT15jcpOvYBOZgB35m/PkF2aXY433Nfa/SCpiQxrmNpta4OLWvc/O8SGkktbDRJIF7wZsqOxMKa9Wkwf8WqP5C7X/AOsEqo52cQ2Q0+064kbwybkkWzaAcSuy6FYVtIms5rnvy5aVNoEMaR2nvcTlZIgAE5oJMXCCSiuOCNts7zBYGnRZkpMbTZM5WiJPF29zuZkqfdO5Yj8VWfq9tMcKYDneNSoPcwd6iOz2Ey8dYeNRzqv/AJkhVSzRRYscn2LOI26yk6C+nUbwZUYareWSYf6Hk5Ss25h3tu8AOEEVWOpgg6gio0AqOmMohthwFh5BWsNRc7eQN5+A4lJ/6L6L+wPG4q2ygKeCnshj7QG0zUrCNQ3IwloHKIUtXNVGTJ1VEWLTAe9o/BlbakzjcuItDVfr4iBkabbzOvJQNQnqG+ELHH3ZMzeTu9Tu+fghnfv96KqY7PDXm7f8kCzjpdyzR0J+rBRtNwpoin4e9VcyLK482SAx4J3207whqanv9904MtPK/gdVA+47rifP59yjJSa+D7xxHBKoyNNDp8u9AZLsPTqxY3HD5LPfl/aHZiM1upzfkyjN1c/iz5g6L+zuhXCUDgCIIa4b2uAc094NlZjybHZJQvoOWnmh/aGAxOZ35W9t3k3TxhS0dlUH3bSptcN2Rvy9UFeq2l2TDeDR8AFq8ZVaRWk26IaoqPtIpt3/AInu7yDDRyBJ57khgmgQZcANCeyAN2RsNA8FHUxjiJa2Bxdv7ghdQkgPLnE7tGjwCqlmk+5dHGkGMQwOYxomXt7LBuHaOlvwws/pNjBWhj6bXNY4Oky5znA3a0jQHQlWy4U5ey0HKI4kFsjuLgfBYVXDtbWy5XNzHOwTd06i+naBJ71v0U41tl7v4ow6uErtey/J29FwLWFokFoI3Bo4Ry0jksXaeKD60AWY0N8T2j72qTYuJcxlTOczWXnQQ69p17QcOJlVKQ1c65JLnRYAkyRJ14eCXW5U8SUe/wCB9Hifi2+35HQpZ5TEriHdQARBACiCUdmJtrox1rzUpODKhjOHTkqECA4lt2PgAZgDIAkGAVhjoxiQf9Fs/mFSjHmSHegXcgowVohnnFUZZ4It2c/sjoiGw/EDNM5WTLLGCXOHtGd2neulY0AQAABoBYDuCE1TDQTZs5RwzGT6pHw7joeXcjkkpyXPH7YkIuMXa5/aJqXagNAPtRGrpM37oUzMI8kDK4E2uCB4lBisRnqOeAWzEDfYATbfPDgF0+GzZG5/agZu9aYYVmm1fSufboZZ5XignXXsZJ2YA8gmWiI4mwkngJlR4nGfhZpoSPcOSubXrMAynNmImGmLado6RZYwKpzxUJtImFPIlKZICrFCzS/wb38fBV6LC5wA3/UqbE1BMDRth8SqUWy5e0CUdMSQOJT4NoLg12jrTvB3EeNvFWWYMsfe4gwdx3eBiU6g2ty6CTmo2u4eIPZPh71SlWsYez4j4qA4dwbmIyjdNiTwA1Uab6FeKlHkeqdDxaPdHwTU6kEHz7t6ap7LDyI8io5SWWJWqJazYMeXduSpPGh0PodxTu7TJ3tse76+KrkokStUw6jCDBQZhMalWG9tsfiGnMcPr5qq0kTAk8FBk+wNepaMxB4N496lBYQ2m4DM7fxPwKr16wlogZpkgbuUq1hdolrx2W3IEn27mLR8VbBK6bEyRtWlyXcfs6eraz8AEjSWiwvy+JWRjKNQG5ABMAAySBqSY08d66Tq95373fJYu02RVhxLswtuAjVsfWq26rFGK3JGfTZJN7WZ7nkANBjuufPQLI/afvW1XFrW+wJOZ3VuMZiNBL8ru4BXtoPgOawSTMiYhu8T+8ez3ZuCxXYIEE1GFs2PG++AVZotNug5T78L/our1G2SjHtyzo2UZBv7UTOsNJLfeT5cFWrvJOWIA3fFNh67qgY5sjKIM27Q7LreHqifU7XauRawgfMrmZLXlfbg6eLa/Mu/IgExTdZPJJZma0RtKMKNGCgWNBgogUAKIFERlijiS1r2wCKgAJOogk28/cpKVZopvaWy5xBa63ZAjfqIuba5lVBRArRHPONeyr5Ms9PCV+7v4J6NXK4OESLidJ3GFM/H1HGS91jIiwHgLKqCiBVSlJKkxnBN20W8bi+scHadkAjmCZjldQBBKIFFycnbFUVFUixh6+XMd5EDxOqjBQAomETeY5RPqoLtq2GySQBJO6LldMy7RmEEgSOB3hZuE2jRYIDXN4kiSe8gkrQoYhrxLTI039+9dXSQhG/Mm32ObqZSl/rSQ7aQG7x3+axMbjOsdI9kez8/Fb6ytp7O1ewc3N+I+ITarHLw6h07oTTyip+Ypn/T7ne8KGUm1uyW8SDPcglcg6UY1ZZwtWHX0Nj8Prmo6zMriOHu3I8BRc54yiQD2p0jeD4blf2rhxlEOa0gz2jEiIgK+OGUoOXoUymo5EvUyWvgyLEJ8XisxsDfUAxJUZKTQZkKlMvcV1AcQ3XybbzKkwNS4MAAEd+oUdbEENjVx3DcOaYNJblBDd5vfVWJ0wVwXsXj8+YSLE34n5BUKVUhmUEv4bw08idFKzCtA0nvUiec5Tk5MEIRiqRgYnZxbUzGo5gqATlP4m8e9pH8pR0qAGj5PEwT6rTx9OWGBJb2gOMajxEjxWZUqtiwiYDSRAl2h+Pgu1o8qlip9vwcjV43HLx3LeFflY95MguJHOAGT4lvuVfDibnehqVM8NbZjYA5wIkqYCAuDnyb5uXqd7T49kFEcoSnKElZjUiMIgUDSiULGSApwUDSiBUEaDBRAoAUQKIjQYKMFRgpwURGiQFECowUQKgtBynBQSnlEWg5WxsB1njm0+8fBYsqxhcaaYfGrgADwvr5FX4MihNSf7wUZ8bnBxX7yXtrY+TkabNPaI3uG7w9/cqbMa8aPd5z71WBSlCeWUpbrDHDGMdtEjnyZtflHoE0oZTSqiyiQVSNHEdxI9ykxmK6xwP7rR6X9SVXlNKO51QNiuwpQvqQPqEpT5NOaCGogknkOAsn6vmpItM/Uwk5sb+PojyRJEf7U9uozehTHaY/K70Rlut9EDmj0HrojbJtRG/aZ/C3zPyWRQwtR1U5/Yp3ZwOfSP0tlviFsuYB9c4TVBBhPHNOCkl3VAlhhNxb7ckbGAJEoyBe+mqYs5/USqKZpTRGShJTvN/XzQpSxEaMJJIDjogkkiIwwnCSSggQRBJJEUdECmSRFYQTpJKCjp0klACSTpIgGSTpKEGSSSQCMoqrza6SSKIwHVyJv/aLoMxjUpkk1goLMb31QB5G/dCZJCx6GzHiU2Yzr9G6SSFjJCdUM6qMuPE7/WySSFjJCYL68kZSSSst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www.empoweringparents.com/files/articles/photo/passive_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54880"/>
            <a:ext cx="2511371"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17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3 Components of Anger</a:t>
            </a:r>
            <a:endParaRPr lang="en-US" dirty="0"/>
          </a:p>
        </p:txBody>
      </p:sp>
      <p:sp>
        <p:nvSpPr>
          <p:cNvPr id="3" name="Content Placeholder 2"/>
          <p:cNvSpPr>
            <a:spLocks noGrp="1"/>
          </p:cNvSpPr>
          <p:nvPr>
            <p:ph idx="1"/>
          </p:nvPr>
        </p:nvSpPr>
        <p:spPr/>
        <p:txBody>
          <a:bodyPr>
            <a:normAutofit/>
          </a:bodyPr>
          <a:lstStyle/>
          <a:p>
            <a:r>
              <a:rPr lang="en-US" sz="3200" dirty="0" smtClean="0"/>
              <a:t>The</a:t>
            </a:r>
            <a:r>
              <a:rPr lang="en-US" sz="3200" dirty="0" smtClean="0">
                <a:solidFill>
                  <a:srgbClr val="FF0000"/>
                </a:solidFill>
              </a:rPr>
              <a:t> </a:t>
            </a:r>
            <a:r>
              <a:rPr lang="en-US" sz="3200" b="1" dirty="0" smtClean="0">
                <a:solidFill>
                  <a:srgbClr val="FF0000"/>
                </a:solidFill>
              </a:rPr>
              <a:t>FEELING</a:t>
            </a:r>
            <a:r>
              <a:rPr lang="en-US" sz="3200" dirty="0" smtClean="0">
                <a:solidFill>
                  <a:srgbClr val="FF0000"/>
                </a:solidFill>
              </a:rPr>
              <a:t> </a:t>
            </a:r>
            <a:r>
              <a:rPr lang="en-US" sz="3200" dirty="0" smtClean="0"/>
              <a:t>part</a:t>
            </a:r>
          </a:p>
          <a:p>
            <a:pPr lvl="1"/>
            <a:r>
              <a:rPr lang="en-US" sz="3000" dirty="0" smtClean="0"/>
              <a:t>Your physical sensation of becoming or being angry</a:t>
            </a:r>
          </a:p>
          <a:p>
            <a:r>
              <a:rPr lang="en-US" sz="3200" dirty="0" smtClean="0"/>
              <a:t>The </a:t>
            </a:r>
            <a:r>
              <a:rPr lang="en-US" sz="3200" b="1" dirty="0" smtClean="0">
                <a:solidFill>
                  <a:srgbClr val="FF0000"/>
                </a:solidFill>
              </a:rPr>
              <a:t>COGNITIVE</a:t>
            </a:r>
            <a:r>
              <a:rPr lang="en-US" sz="3200" dirty="0" smtClean="0"/>
              <a:t> part</a:t>
            </a:r>
          </a:p>
          <a:p>
            <a:pPr lvl="1"/>
            <a:r>
              <a:rPr lang="en-US" sz="3000" dirty="0" smtClean="0"/>
              <a:t>What you choose to say to yourself</a:t>
            </a:r>
          </a:p>
          <a:p>
            <a:r>
              <a:rPr lang="en-US" sz="3200" dirty="0" smtClean="0"/>
              <a:t>The </a:t>
            </a:r>
            <a:r>
              <a:rPr lang="en-US" sz="3200" b="1" dirty="0" smtClean="0">
                <a:solidFill>
                  <a:srgbClr val="FF0000"/>
                </a:solidFill>
              </a:rPr>
              <a:t>BEHAVIOR</a:t>
            </a:r>
            <a:r>
              <a:rPr lang="en-US" sz="3200" dirty="0" smtClean="0"/>
              <a:t> part</a:t>
            </a:r>
          </a:p>
          <a:p>
            <a:pPr lvl="1"/>
            <a:r>
              <a:rPr lang="en-US" sz="3000" dirty="0" smtClean="0"/>
              <a:t>How you choose to express yourself </a:t>
            </a:r>
            <a:endParaRPr lang="en-US" sz="3000" dirty="0"/>
          </a:p>
        </p:txBody>
      </p:sp>
    </p:spTree>
    <p:extLst>
      <p:ext uri="{BB962C8B-B14F-4D97-AF65-F5344CB8AC3E}">
        <p14:creationId xmlns:p14="http://schemas.microsoft.com/office/powerpoint/2010/main" val="2547838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
            </a:r>
            <a:br>
              <a:rPr lang="en-US" sz="4800" dirty="0" smtClean="0"/>
            </a:br>
            <a:r>
              <a:rPr lang="en-US" sz="4800" dirty="0" smtClean="0"/>
              <a:t>The </a:t>
            </a:r>
            <a:r>
              <a:rPr lang="en-US" sz="4800" b="1" dirty="0"/>
              <a:t>FEELING</a:t>
            </a:r>
            <a:r>
              <a:rPr lang="en-US" sz="4800" dirty="0"/>
              <a:t> part</a:t>
            </a:r>
            <a:br>
              <a:rPr lang="en-US" sz="4800" dirty="0"/>
            </a:br>
            <a:endParaRPr lang="en-US" dirty="0"/>
          </a:p>
        </p:txBody>
      </p:sp>
      <p:sp>
        <p:nvSpPr>
          <p:cNvPr id="3" name="Content Placeholder 2"/>
          <p:cNvSpPr>
            <a:spLocks noGrp="1"/>
          </p:cNvSpPr>
          <p:nvPr>
            <p:ph idx="1"/>
          </p:nvPr>
        </p:nvSpPr>
        <p:spPr/>
        <p:txBody>
          <a:bodyPr>
            <a:normAutofit/>
          </a:bodyPr>
          <a:lstStyle/>
          <a:p>
            <a:r>
              <a:rPr lang="en-US" sz="4000" dirty="0" smtClean="0"/>
              <a:t>Generally the </a:t>
            </a:r>
            <a:r>
              <a:rPr lang="en-US" sz="4000" dirty="0" smtClean="0">
                <a:solidFill>
                  <a:srgbClr val="FF0000"/>
                </a:solidFill>
              </a:rPr>
              <a:t>first indicator</a:t>
            </a:r>
          </a:p>
          <a:p>
            <a:r>
              <a:rPr lang="en-US" sz="4000" dirty="0" smtClean="0">
                <a:solidFill>
                  <a:srgbClr val="FF0000"/>
                </a:solidFill>
              </a:rPr>
              <a:t>Physiological</a:t>
            </a:r>
            <a:r>
              <a:rPr lang="en-US" sz="4000" dirty="0" smtClean="0"/>
              <a:t> </a:t>
            </a:r>
            <a:r>
              <a:rPr lang="en-US" sz="4000" dirty="0" smtClean="0">
                <a:solidFill>
                  <a:srgbClr val="FF0000"/>
                </a:solidFill>
              </a:rPr>
              <a:t>arousal</a:t>
            </a:r>
            <a:r>
              <a:rPr lang="en-US" sz="4000" dirty="0" smtClean="0"/>
              <a:t> through rapid hormone release</a:t>
            </a:r>
          </a:p>
          <a:p>
            <a:pPr lvl="2"/>
            <a:r>
              <a:rPr lang="en-US" sz="3600" dirty="0" smtClean="0"/>
              <a:t>Limbic system function</a:t>
            </a:r>
          </a:p>
          <a:p>
            <a:r>
              <a:rPr lang="en-US" sz="4000" dirty="0" smtClean="0"/>
              <a:t>Heartbeat, blood pressure, flushing, muscle tension</a:t>
            </a:r>
          </a:p>
          <a:p>
            <a:endParaRPr lang="en-US" sz="4000" dirty="0"/>
          </a:p>
        </p:txBody>
      </p:sp>
      <p:pic>
        <p:nvPicPr>
          <p:cNvPr id="4098" name="Picture 2" descr="https://encrypted-tbn1.gstatic.com/images?q=tbn:ANd9GcTisZH8LL2P10J_TiuTEN2GeZKRw0bzEWvVFHUKgxHXa0Wm2mZ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2" y="5181600"/>
            <a:ext cx="2064667"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7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
            </a:r>
            <a:br>
              <a:rPr lang="en-US" sz="4800" dirty="0" smtClean="0"/>
            </a:br>
            <a:r>
              <a:rPr lang="en-US" sz="4800" dirty="0" smtClean="0"/>
              <a:t>The </a:t>
            </a:r>
            <a:r>
              <a:rPr lang="en-US" sz="4800" b="1" dirty="0"/>
              <a:t>COGNITIVE</a:t>
            </a:r>
            <a:r>
              <a:rPr lang="en-US" sz="4800" dirty="0"/>
              <a:t> part</a:t>
            </a:r>
            <a:br>
              <a:rPr lang="en-US" sz="4800" dirty="0"/>
            </a:br>
            <a:endParaRPr lang="en-US" dirty="0"/>
          </a:p>
        </p:txBody>
      </p:sp>
      <p:sp>
        <p:nvSpPr>
          <p:cNvPr id="3" name="Content Placeholder 2"/>
          <p:cNvSpPr>
            <a:spLocks noGrp="1"/>
          </p:cNvSpPr>
          <p:nvPr>
            <p:ph idx="1"/>
          </p:nvPr>
        </p:nvSpPr>
        <p:spPr/>
        <p:txBody>
          <a:bodyPr>
            <a:normAutofit/>
          </a:bodyPr>
          <a:lstStyle/>
          <a:p>
            <a:r>
              <a:rPr lang="en-US" sz="4000" dirty="0" smtClean="0"/>
              <a:t>Your </a:t>
            </a:r>
            <a:r>
              <a:rPr lang="en-US" sz="4000" dirty="0" smtClean="0">
                <a:solidFill>
                  <a:srgbClr val="FF0000"/>
                </a:solidFill>
              </a:rPr>
              <a:t>identification of the arousal</a:t>
            </a:r>
          </a:p>
          <a:p>
            <a:pPr lvl="2"/>
            <a:r>
              <a:rPr lang="en-US" sz="3600" dirty="0" smtClean="0"/>
              <a:t>Neocortex function – </a:t>
            </a:r>
            <a:r>
              <a:rPr lang="en-US" sz="3600" b="1" dirty="0" smtClean="0"/>
              <a:t>Label it</a:t>
            </a:r>
          </a:p>
          <a:p>
            <a:r>
              <a:rPr lang="en-US" sz="4000" dirty="0" smtClean="0"/>
              <a:t>Your </a:t>
            </a:r>
            <a:r>
              <a:rPr lang="en-US" sz="4000" dirty="0" smtClean="0">
                <a:solidFill>
                  <a:srgbClr val="FF0000"/>
                </a:solidFill>
              </a:rPr>
              <a:t>choice of self-talk </a:t>
            </a:r>
          </a:p>
          <a:p>
            <a:pPr lvl="2"/>
            <a:r>
              <a:rPr lang="en-US" sz="3600" dirty="0" smtClean="0"/>
              <a:t>Based on incoming sensory data and firmly held beliefs</a:t>
            </a:r>
          </a:p>
          <a:p>
            <a:pPr lvl="2"/>
            <a:r>
              <a:rPr lang="en-US" sz="3600" dirty="0" smtClean="0"/>
              <a:t>Threat, fairness, offense, rights</a:t>
            </a:r>
          </a:p>
          <a:p>
            <a:endParaRPr lang="en-US" sz="4000" dirty="0" smtClean="0"/>
          </a:p>
          <a:p>
            <a:pPr lvl="2"/>
            <a:endParaRPr lang="en-US" sz="3600" dirty="0" smtClean="0"/>
          </a:p>
          <a:p>
            <a:endParaRPr lang="en-US" sz="4000" dirty="0"/>
          </a:p>
        </p:txBody>
      </p:sp>
    </p:spTree>
    <p:extLst>
      <p:ext uri="{BB962C8B-B14F-4D97-AF65-F5344CB8AC3E}">
        <p14:creationId xmlns:p14="http://schemas.microsoft.com/office/powerpoint/2010/main" val="4012047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The </a:t>
            </a:r>
            <a:r>
              <a:rPr lang="en-US" sz="4800" b="1" dirty="0"/>
              <a:t>BEHAVIOR</a:t>
            </a:r>
            <a:r>
              <a:rPr lang="en-US" sz="4800" dirty="0"/>
              <a:t> part</a:t>
            </a:r>
          </a:p>
        </p:txBody>
      </p:sp>
      <p:sp>
        <p:nvSpPr>
          <p:cNvPr id="3" name="Content Placeholder 2"/>
          <p:cNvSpPr>
            <a:spLocks noGrp="1"/>
          </p:cNvSpPr>
          <p:nvPr>
            <p:ph idx="1"/>
          </p:nvPr>
        </p:nvSpPr>
        <p:spPr/>
        <p:txBody>
          <a:bodyPr>
            <a:normAutofit/>
          </a:bodyPr>
          <a:lstStyle/>
          <a:p>
            <a:r>
              <a:rPr lang="en-US" sz="4000" dirty="0" smtClean="0"/>
              <a:t>Communication function</a:t>
            </a:r>
          </a:p>
          <a:p>
            <a:r>
              <a:rPr lang="en-US" sz="4000" dirty="0" smtClean="0"/>
              <a:t>Aggression initiation function</a:t>
            </a:r>
          </a:p>
          <a:p>
            <a:r>
              <a:rPr lang="en-US" sz="4000" dirty="0" smtClean="0"/>
              <a:t>Threat-stopping function</a:t>
            </a:r>
          </a:p>
          <a:p>
            <a:r>
              <a:rPr lang="en-US" sz="4000" dirty="0" smtClean="0"/>
              <a:t>Conflict resolution function</a:t>
            </a:r>
          </a:p>
          <a:p>
            <a:r>
              <a:rPr lang="en-US" sz="4000" dirty="0" smtClean="0"/>
              <a:t>Script enactment function</a:t>
            </a:r>
          </a:p>
          <a:p>
            <a:endParaRPr lang="en-US" sz="4000" dirty="0"/>
          </a:p>
        </p:txBody>
      </p:sp>
      <p:pic>
        <p:nvPicPr>
          <p:cNvPr id="5122" name="Picture 2" descr="famous-cartoon-character-pop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197145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60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3 Components of Anger</a:t>
            </a:r>
            <a:endParaRPr lang="en-US" dirty="0"/>
          </a:p>
        </p:txBody>
      </p:sp>
      <p:sp>
        <p:nvSpPr>
          <p:cNvPr id="3" name="Content Placeholder 2"/>
          <p:cNvSpPr>
            <a:spLocks noGrp="1"/>
          </p:cNvSpPr>
          <p:nvPr>
            <p:ph idx="1"/>
          </p:nvPr>
        </p:nvSpPr>
        <p:spPr/>
        <p:txBody>
          <a:bodyPr>
            <a:normAutofit/>
          </a:bodyPr>
          <a:lstStyle/>
          <a:p>
            <a:r>
              <a:rPr lang="en-US" sz="3200" dirty="0" smtClean="0"/>
              <a:t>The</a:t>
            </a:r>
            <a:r>
              <a:rPr lang="en-US" sz="3200" dirty="0" smtClean="0">
                <a:solidFill>
                  <a:srgbClr val="FF0000"/>
                </a:solidFill>
              </a:rPr>
              <a:t> </a:t>
            </a:r>
            <a:r>
              <a:rPr lang="en-US" sz="3200" b="1" dirty="0" smtClean="0">
                <a:solidFill>
                  <a:srgbClr val="FF0000"/>
                </a:solidFill>
              </a:rPr>
              <a:t>FEELING</a:t>
            </a:r>
            <a:r>
              <a:rPr lang="en-US" sz="3200" dirty="0" smtClean="0">
                <a:solidFill>
                  <a:srgbClr val="FF0000"/>
                </a:solidFill>
              </a:rPr>
              <a:t> </a:t>
            </a:r>
            <a:r>
              <a:rPr lang="en-US" sz="3200" dirty="0" smtClean="0"/>
              <a:t>part</a:t>
            </a:r>
          </a:p>
          <a:p>
            <a:pPr lvl="1"/>
            <a:r>
              <a:rPr lang="en-US" sz="3000" dirty="0" smtClean="0"/>
              <a:t>Your physical sensation of becoming or being angry</a:t>
            </a:r>
          </a:p>
          <a:p>
            <a:r>
              <a:rPr lang="en-US" sz="3200" dirty="0" smtClean="0"/>
              <a:t>The </a:t>
            </a:r>
            <a:r>
              <a:rPr lang="en-US" sz="3200" b="1" dirty="0" smtClean="0">
                <a:solidFill>
                  <a:srgbClr val="FF0000"/>
                </a:solidFill>
              </a:rPr>
              <a:t>COGNITIVE</a:t>
            </a:r>
            <a:r>
              <a:rPr lang="en-US" sz="3200" dirty="0" smtClean="0"/>
              <a:t> part</a:t>
            </a:r>
          </a:p>
          <a:p>
            <a:pPr lvl="1"/>
            <a:r>
              <a:rPr lang="en-US" sz="3000" dirty="0" smtClean="0"/>
              <a:t>What you </a:t>
            </a:r>
            <a:r>
              <a:rPr lang="en-US" sz="3000" b="1" u="sng" dirty="0" smtClean="0"/>
              <a:t>choose</a:t>
            </a:r>
            <a:r>
              <a:rPr lang="en-US" sz="3000" dirty="0" smtClean="0"/>
              <a:t> to say to yourself</a:t>
            </a:r>
          </a:p>
          <a:p>
            <a:r>
              <a:rPr lang="en-US" sz="3200" dirty="0" smtClean="0"/>
              <a:t>The </a:t>
            </a:r>
            <a:r>
              <a:rPr lang="en-US" sz="3200" b="1" dirty="0" smtClean="0">
                <a:solidFill>
                  <a:srgbClr val="FF0000"/>
                </a:solidFill>
              </a:rPr>
              <a:t>BEHAVIOR</a:t>
            </a:r>
            <a:r>
              <a:rPr lang="en-US" sz="3200" dirty="0" smtClean="0"/>
              <a:t> part</a:t>
            </a:r>
          </a:p>
          <a:p>
            <a:pPr lvl="1"/>
            <a:r>
              <a:rPr lang="en-US" sz="3000" dirty="0" smtClean="0"/>
              <a:t>How you </a:t>
            </a:r>
            <a:r>
              <a:rPr lang="en-US" sz="3000" b="1" u="sng" dirty="0" smtClean="0"/>
              <a:t>choose</a:t>
            </a:r>
            <a:r>
              <a:rPr lang="en-US" sz="3000" dirty="0" smtClean="0"/>
              <a:t> to express yourself </a:t>
            </a:r>
            <a:endParaRPr lang="en-US" sz="3000" dirty="0"/>
          </a:p>
        </p:txBody>
      </p:sp>
    </p:spTree>
    <p:extLst>
      <p:ext uri="{BB962C8B-B14F-4D97-AF65-F5344CB8AC3E}">
        <p14:creationId xmlns:p14="http://schemas.microsoft.com/office/powerpoint/2010/main" val="1358709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 you, except that….</a:t>
            </a:r>
            <a:endParaRPr lang="en-US" dirty="0"/>
          </a:p>
        </p:txBody>
      </p:sp>
      <p:sp>
        <p:nvSpPr>
          <p:cNvPr id="3" name="Content Placeholder 2"/>
          <p:cNvSpPr>
            <a:spLocks noGrp="1"/>
          </p:cNvSpPr>
          <p:nvPr>
            <p:ph idx="1"/>
          </p:nvPr>
        </p:nvSpPr>
        <p:spPr>
          <a:xfrm>
            <a:off x="457200" y="1775191"/>
            <a:ext cx="8610600" cy="4625609"/>
          </a:xfrm>
        </p:spPr>
        <p:txBody>
          <a:bodyPr>
            <a:normAutofit lnSpcReduction="10000"/>
          </a:bodyPr>
          <a:lstStyle/>
          <a:p>
            <a:pPr marL="118872" indent="0">
              <a:buNone/>
            </a:pPr>
            <a:r>
              <a:rPr lang="en-US" b="1" dirty="0" smtClean="0">
                <a:solidFill>
                  <a:srgbClr val="C00000"/>
                </a:solidFill>
              </a:rPr>
              <a:t>…students with problem anger and aggression</a:t>
            </a:r>
            <a:r>
              <a:rPr lang="en-US" dirty="0" smtClean="0">
                <a:solidFill>
                  <a:srgbClr val="C00000"/>
                </a:solidFill>
              </a:rPr>
              <a:t>:</a:t>
            </a:r>
          </a:p>
          <a:p>
            <a:pPr marL="971550" lvl="1" indent="-514350">
              <a:buAutoNum type="arabicPeriod"/>
            </a:pPr>
            <a:r>
              <a:rPr lang="en-US" dirty="0" smtClean="0"/>
              <a:t>Over-labe</a:t>
            </a:r>
            <a:r>
              <a:rPr lang="en-US" dirty="0"/>
              <a:t>l</a:t>
            </a:r>
            <a:r>
              <a:rPr lang="en-US" dirty="0" smtClean="0"/>
              <a:t> emotional arousal as “anger”</a:t>
            </a:r>
          </a:p>
          <a:p>
            <a:pPr marL="971550" lvl="1" indent="-514350">
              <a:buAutoNum type="arabicPeriod"/>
            </a:pPr>
            <a:r>
              <a:rPr lang="en-US" dirty="0" smtClean="0"/>
              <a:t>Fail to recognize internal anger cues</a:t>
            </a:r>
          </a:p>
          <a:p>
            <a:pPr marL="971550" lvl="1" indent="-514350">
              <a:buAutoNum type="arabicPeriod"/>
            </a:pPr>
            <a:r>
              <a:rPr lang="en-US" dirty="0" smtClean="0"/>
              <a:t>Lack experience with mild anger</a:t>
            </a:r>
          </a:p>
          <a:p>
            <a:pPr marL="971550" lvl="1" indent="-514350">
              <a:buAutoNum type="arabicPeriod"/>
            </a:pPr>
            <a:r>
              <a:rPr lang="en-US" dirty="0" smtClean="0"/>
              <a:t>Lack effective anger regulatory skills</a:t>
            </a:r>
          </a:p>
          <a:p>
            <a:pPr marL="971550" lvl="1" indent="-514350">
              <a:buAutoNum type="arabicPeriod"/>
            </a:pPr>
            <a:r>
              <a:rPr lang="en-US" dirty="0" smtClean="0"/>
              <a:t>Tend to read environmental cues inaccurately</a:t>
            </a:r>
          </a:p>
          <a:p>
            <a:pPr marL="971550" lvl="1" indent="-514350">
              <a:buAutoNum type="arabicPeriod"/>
            </a:pPr>
            <a:r>
              <a:rPr lang="en-US" dirty="0" smtClean="0"/>
              <a:t>Engage in WYSIATI problem solving</a:t>
            </a:r>
          </a:p>
          <a:p>
            <a:pPr marL="971550" lvl="1" indent="-514350">
              <a:buAutoNum type="arabicPeriod"/>
            </a:pPr>
            <a:r>
              <a:rPr lang="en-US" dirty="0" smtClean="0"/>
              <a:t>Lack useful alternatives to anger displays</a:t>
            </a:r>
          </a:p>
          <a:p>
            <a:pPr marL="971550" lvl="1" indent="-514350">
              <a:buAutoNum type="arabicPeriod"/>
            </a:pPr>
            <a:r>
              <a:rPr lang="en-US" dirty="0" smtClean="0"/>
              <a:t>Are more immersed in peer anger modeling</a:t>
            </a:r>
          </a:p>
          <a:p>
            <a:pPr marL="971550" lvl="1" indent="-514350">
              <a:buAutoNum type="arabicPeriod"/>
            </a:pPr>
            <a:endParaRPr lang="en-US" dirty="0" smtClean="0"/>
          </a:p>
          <a:p>
            <a:pPr marL="971550" lvl="1" indent="-514350">
              <a:buAutoNum type="arabicPeriod"/>
            </a:pPr>
            <a:endParaRPr lang="en-US" dirty="0" smtClean="0"/>
          </a:p>
          <a:p>
            <a:pPr marL="971550" lvl="1" indent="-514350">
              <a:buAutoNum type="arabicPeriod"/>
            </a:pPr>
            <a:endParaRPr lang="en-US" dirty="0" smtClean="0"/>
          </a:p>
          <a:p>
            <a:pPr marL="971550" lvl="1" indent="-514350">
              <a:buAutoNum type="arabicPeriod"/>
            </a:pPr>
            <a:endParaRPr lang="en-US" dirty="0"/>
          </a:p>
        </p:txBody>
      </p:sp>
    </p:spTree>
    <p:extLst>
      <p:ext uri="{BB962C8B-B14F-4D97-AF65-F5344CB8AC3E}">
        <p14:creationId xmlns:p14="http://schemas.microsoft.com/office/powerpoint/2010/main" val="3716866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is Anger a Problem?</a:t>
            </a:r>
            <a:endParaRPr lang="en-US" dirty="0"/>
          </a:p>
        </p:txBody>
      </p:sp>
      <p:sp>
        <p:nvSpPr>
          <p:cNvPr id="3" name="Content Placeholder 2"/>
          <p:cNvSpPr>
            <a:spLocks noGrp="1"/>
          </p:cNvSpPr>
          <p:nvPr>
            <p:ph idx="1"/>
          </p:nvPr>
        </p:nvSpPr>
        <p:spPr/>
        <p:txBody>
          <a:bodyPr>
            <a:normAutofit/>
          </a:bodyPr>
          <a:lstStyle/>
          <a:p>
            <a:pPr marL="114300" indent="0">
              <a:buNone/>
            </a:pPr>
            <a:r>
              <a:rPr lang="en-US" sz="4000" dirty="0" smtClean="0"/>
              <a:t>	</a:t>
            </a:r>
            <a:r>
              <a:rPr lang="en-US" sz="4000" i="1" dirty="0" smtClean="0">
                <a:solidFill>
                  <a:srgbClr val="FF0000"/>
                </a:solidFill>
              </a:rPr>
              <a:t>In the context of location…</a:t>
            </a:r>
          </a:p>
          <a:p>
            <a:r>
              <a:rPr lang="en-US" sz="4000" dirty="0" smtClean="0"/>
              <a:t>Frequency</a:t>
            </a:r>
          </a:p>
          <a:p>
            <a:r>
              <a:rPr lang="en-US" sz="4000" dirty="0" smtClean="0"/>
              <a:t>Intensity</a:t>
            </a:r>
          </a:p>
          <a:p>
            <a:r>
              <a:rPr lang="en-US" sz="4000" dirty="0" smtClean="0"/>
              <a:t>Duration</a:t>
            </a:r>
          </a:p>
          <a:p>
            <a:r>
              <a:rPr lang="en-US" sz="4000" dirty="0" smtClean="0"/>
              <a:t>Mode of expression</a:t>
            </a:r>
            <a:endParaRPr lang="en-US" sz="4000" dirty="0"/>
          </a:p>
        </p:txBody>
      </p:sp>
      <p:pic>
        <p:nvPicPr>
          <p:cNvPr id="6146" name="Picture 2" descr="Two boys fighting"/>
          <p:cNvPicPr>
            <a:picLocks noChangeAspect="1" noChangeArrowheads="1"/>
          </p:cNvPicPr>
          <p:nvPr/>
        </p:nvPicPr>
        <p:blipFill rotWithShape="1">
          <a:blip r:embed="rId2">
            <a:extLst>
              <a:ext uri="{28A0092B-C50C-407E-A947-70E740481C1C}">
                <a14:useLocalDpi xmlns:a14="http://schemas.microsoft.com/office/drawing/2010/main" val="0"/>
              </a:ext>
            </a:extLst>
          </a:blip>
          <a:srcRect t="7237"/>
          <a:stretch/>
        </p:blipFill>
        <p:spPr bwMode="auto">
          <a:xfrm>
            <a:off x="5118569" y="2514600"/>
            <a:ext cx="3291840" cy="305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3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tx1"/>
          </a:solidFill>
        </p:spPr>
        <p:txBody>
          <a:bodyPr/>
          <a:lstStyle/>
          <a:p>
            <a:pPr algn="ctr" eaLnBrk="1" fontAlgn="auto" hangingPunct="1">
              <a:spcAft>
                <a:spcPts val="0"/>
              </a:spcAft>
              <a:defRPr/>
            </a:pPr>
            <a:r>
              <a:rPr lang="en-US" dirty="0" smtClean="0">
                <a:solidFill>
                  <a:srgbClr val="FFC000"/>
                </a:solidFill>
              </a:rPr>
              <a:t>Videos</a:t>
            </a:r>
            <a:endParaRPr lang="en-US" dirty="0">
              <a:solidFill>
                <a:srgbClr val="FFC000"/>
              </a:solidFill>
            </a:endParaRPr>
          </a:p>
        </p:txBody>
      </p:sp>
      <p:sp>
        <p:nvSpPr>
          <p:cNvPr id="27651" name="Rectangle 3"/>
          <p:cNvSpPr>
            <a:spLocks noGrp="1" noChangeArrowheads="1"/>
          </p:cNvSpPr>
          <p:nvPr>
            <p:ph type="body" sz="half" idx="4294967295"/>
          </p:nvPr>
        </p:nvSpPr>
        <p:spPr>
          <a:xfrm>
            <a:off x="0" y="1600200"/>
            <a:ext cx="9144000" cy="4530725"/>
          </a:xfrm>
        </p:spPr>
        <p:txBody>
          <a:bodyPr>
            <a:normAutofit/>
          </a:bodyPr>
          <a:lstStyle/>
          <a:p>
            <a:pPr marL="609600" indent="-609600" eaLnBrk="1" hangingPunct="1">
              <a:buFont typeface="Wingdings" pitchFamily="2" charset="2"/>
              <a:buNone/>
            </a:pPr>
            <a:r>
              <a:rPr lang="en-US" sz="2600" dirty="0" smtClean="0"/>
              <a:t>	</a:t>
            </a:r>
            <a:endParaRPr lang="en-US" sz="2000" dirty="0" smtClean="0"/>
          </a:p>
          <a:p>
            <a:pPr marL="609600" indent="-609600" eaLnBrk="1" hangingPunct="1">
              <a:buFont typeface="Wingdings" pitchFamily="2" charset="2"/>
              <a:buNone/>
            </a:pPr>
            <a:r>
              <a:rPr lang="en-US" sz="2000" dirty="0"/>
              <a:t>	</a:t>
            </a:r>
            <a:r>
              <a:rPr lang="en-US" sz="4000" dirty="0" smtClean="0"/>
              <a:t>All </a:t>
            </a:r>
            <a:r>
              <a:rPr lang="en-US" sz="4000" dirty="0" smtClean="0"/>
              <a:t>therapy videos </a:t>
            </a:r>
            <a:r>
              <a:rPr lang="en-US" sz="4000" dirty="0" smtClean="0"/>
              <a:t>from this workshop may be downloaded at:</a:t>
            </a:r>
          </a:p>
          <a:p>
            <a:pPr marL="609600" indent="-609600" eaLnBrk="1" hangingPunct="1">
              <a:buFont typeface="Wingdings" pitchFamily="2" charset="2"/>
              <a:buNone/>
            </a:pPr>
            <a:endParaRPr lang="en-US" sz="4000" dirty="0" smtClean="0"/>
          </a:p>
          <a:p>
            <a:pPr marL="609600" indent="-609600" algn="ctr">
              <a:buNone/>
            </a:pPr>
            <a:r>
              <a:rPr lang="en-US" b="1" dirty="0">
                <a:hlinkClick r:id="rId3"/>
              </a:rPr>
              <a:t>http://</a:t>
            </a:r>
            <a:r>
              <a:rPr lang="en-US" b="1" dirty="0" smtClean="0">
                <a:hlinkClick r:id="rId3"/>
              </a:rPr>
              <a:t>facstaff.uww.edu/larsonj/video.html</a:t>
            </a:r>
            <a:endParaRPr lang="en-US" b="1" dirty="0" smtClean="0"/>
          </a:p>
          <a:p>
            <a:pPr marL="609600" indent="-609600" algn="ctr">
              <a:buNone/>
            </a:pPr>
            <a:endParaRPr lang="en-US" sz="2800" dirty="0"/>
          </a:p>
          <a:p>
            <a:pPr marL="609600" indent="-609600" algn="ctr">
              <a:buNone/>
            </a:pPr>
            <a:r>
              <a:rPr lang="en-US" sz="2800" i="1" dirty="0" smtClean="0"/>
              <a:t>Click “?” </a:t>
            </a:r>
            <a:r>
              <a:rPr lang="en-US" sz="2800" i="1" dirty="0"/>
              <a:t>f</a:t>
            </a:r>
            <a:r>
              <a:rPr lang="en-US" sz="2800" i="1" dirty="0" smtClean="0"/>
              <a:t>irst and follow directions</a:t>
            </a:r>
            <a:endParaRPr lang="en-US" sz="2600" i="1" dirty="0" smtClean="0"/>
          </a:p>
        </p:txBody>
      </p:sp>
    </p:spTree>
    <p:extLst>
      <p:ext uri="{BB962C8B-B14F-4D97-AF65-F5344CB8AC3E}">
        <p14:creationId xmlns:p14="http://schemas.microsoft.com/office/powerpoint/2010/main" val="2200154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tIns="45720" rIns="91440" bIns="45720" numCol="1" anchorCtr="0" compatLnSpc="1">
            <a:prstTxWarp prst="textNoShape">
              <a:avLst/>
            </a:prstTxWarp>
            <a:normAutofit/>
          </a:bodyPr>
          <a:lstStyle/>
          <a:p>
            <a:pPr algn="ctr" eaLnBrk="1" fontAlgn="auto" hangingPunct="1">
              <a:spcAft>
                <a:spcPts val="0"/>
              </a:spcAft>
              <a:defRPr/>
            </a:pPr>
            <a:r>
              <a:rPr lang="en-US" sz="3900" b="1" dirty="0" smtClean="0">
                <a:ea typeface="ＭＳ Ｐゴシック" pitchFamily="34" charset="-128"/>
              </a:rPr>
              <a:t>Anger and </a:t>
            </a:r>
            <a:r>
              <a:rPr lang="en-US" sz="4400" b="1" u="sng" dirty="0" smtClean="0">
                <a:ea typeface="ＭＳ Ｐゴシック" pitchFamily="34" charset="-128"/>
              </a:rPr>
              <a:t>Reactive Aggression</a:t>
            </a:r>
          </a:p>
        </p:txBody>
      </p:sp>
      <p:sp>
        <p:nvSpPr>
          <p:cNvPr id="27651" name="Content Placeholder 2"/>
          <p:cNvSpPr>
            <a:spLocks noGrp="1"/>
          </p:cNvSpPr>
          <p:nvPr>
            <p:ph idx="1"/>
          </p:nvPr>
        </p:nvSpPr>
        <p:spPr/>
        <p:txBody>
          <a:bodyPr>
            <a:normAutofit/>
          </a:bodyPr>
          <a:lstStyle/>
          <a:p>
            <a:pPr eaLnBrk="1" hangingPunct="1"/>
            <a:r>
              <a:rPr lang="en-US" dirty="0" smtClean="0">
                <a:ea typeface="ＭＳ Ｐゴシック" pitchFamily="34" charset="-128"/>
              </a:rPr>
              <a:t>Cognitive, affective, and behavioral aspects</a:t>
            </a:r>
          </a:p>
          <a:p>
            <a:pPr lvl="1" eaLnBrk="1" hangingPunct="1"/>
            <a:r>
              <a:rPr lang="en-US" dirty="0" smtClean="0">
                <a:solidFill>
                  <a:srgbClr val="C00000"/>
                </a:solidFill>
                <a:ea typeface="ＭＳ Ｐゴシック" pitchFamily="34" charset="-128"/>
              </a:rPr>
              <a:t>Anger cognitions</a:t>
            </a:r>
            <a:r>
              <a:rPr lang="en-US" dirty="0" smtClean="0">
                <a:ea typeface="ＭＳ Ｐゴシック" pitchFamily="34" charset="-128"/>
              </a:rPr>
              <a:t>; demandingness; fairness</a:t>
            </a:r>
          </a:p>
          <a:p>
            <a:pPr lvl="2"/>
            <a:r>
              <a:rPr lang="en-US" i="1" dirty="0">
                <a:ea typeface="ＭＳ Ｐゴシック" pitchFamily="34" charset="-128"/>
              </a:rPr>
              <a:t>You don’t get from anger to aggression without the </a:t>
            </a:r>
            <a:r>
              <a:rPr lang="en-US" i="1" dirty="0" smtClean="0">
                <a:ea typeface="ＭＳ Ｐゴシック" pitchFamily="34" charset="-128"/>
              </a:rPr>
              <a:t>cognitive attribution </a:t>
            </a:r>
            <a:r>
              <a:rPr lang="en-US" i="1" dirty="0">
                <a:ea typeface="ＭＳ Ｐゴシック" pitchFamily="34" charset="-128"/>
              </a:rPr>
              <a:t>of intentionality</a:t>
            </a:r>
          </a:p>
          <a:p>
            <a:pPr lvl="1" eaLnBrk="1" hangingPunct="1"/>
            <a:r>
              <a:rPr lang="en-US" dirty="0" smtClean="0">
                <a:solidFill>
                  <a:srgbClr val="C00000"/>
                </a:solidFill>
                <a:ea typeface="ＭＳ Ｐゴシック" pitchFamily="34" charset="-128"/>
              </a:rPr>
              <a:t>Physiological </a:t>
            </a:r>
            <a:r>
              <a:rPr lang="en-US" dirty="0" smtClean="0">
                <a:ea typeface="ＭＳ Ｐゴシック" pitchFamily="34" charset="-128"/>
              </a:rPr>
              <a:t>sensation of anger</a:t>
            </a:r>
          </a:p>
          <a:p>
            <a:pPr lvl="2"/>
            <a:r>
              <a:rPr lang="en-US" dirty="0" smtClean="0">
                <a:ea typeface="ＭＳ Ｐゴシック" pitchFamily="34" charset="-128"/>
              </a:rPr>
              <a:t>Tendency to over-label arousal as anger</a:t>
            </a:r>
          </a:p>
          <a:p>
            <a:pPr lvl="1" eaLnBrk="1" hangingPunct="1"/>
            <a:r>
              <a:rPr lang="en-US" dirty="0" smtClean="0">
                <a:solidFill>
                  <a:srgbClr val="C00000"/>
                </a:solidFill>
                <a:ea typeface="ＭＳ Ｐゴシック" pitchFamily="34" charset="-128"/>
              </a:rPr>
              <a:t>Aggression</a:t>
            </a:r>
            <a:r>
              <a:rPr lang="en-US" dirty="0" smtClean="0">
                <a:ea typeface="ＭＳ Ｐゴシック" pitchFamily="34" charset="-128"/>
              </a:rPr>
              <a:t> - verbal, physical, otherwise </a:t>
            </a:r>
          </a:p>
          <a:p>
            <a:pPr marL="457200" lvl="1" indent="0" eaLnBrk="1" hangingPunct="1">
              <a:buNone/>
            </a:pPr>
            <a:endParaRPr lang="en-US" dirty="0" smtClean="0">
              <a:ea typeface="ＭＳ Ｐゴシック" pitchFamily="34" charset="-128"/>
            </a:endParaRPr>
          </a:p>
          <a:p>
            <a:pPr marL="457200" indent="-457200"/>
            <a:r>
              <a:rPr lang="en-US" dirty="0" smtClean="0">
                <a:ea typeface="ＭＳ Ｐゴシック" pitchFamily="34" charset="-128"/>
              </a:rPr>
              <a:t>Interventions </a:t>
            </a:r>
            <a:r>
              <a:rPr lang="en-US" dirty="0">
                <a:ea typeface="ＭＳ Ｐゴシック" pitchFamily="34" charset="-128"/>
              </a:rPr>
              <a:t>should focus on all three</a:t>
            </a:r>
          </a:p>
          <a:p>
            <a:pPr marL="0" indent="0" eaLnBrk="1" hangingPunct="1">
              <a:buNone/>
            </a:pP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09DDB129-D1FD-4C7B-9F3F-0A2996E844B5}" type="slidenum">
              <a:rPr lang="en-US" sz="1800" smtClean="0">
                <a:latin typeface="Gill Sans MT"/>
                <a:ea typeface="ＭＳ Ｐゴシック" pitchFamily="34" charset="-128"/>
              </a:rPr>
              <a:pPr fontAlgn="base">
                <a:spcBef>
                  <a:spcPct val="0"/>
                </a:spcBef>
                <a:spcAft>
                  <a:spcPct val="0"/>
                </a:spcAft>
                <a:defRPr/>
              </a:pPr>
              <a:t>40</a:t>
            </a:fld>
            <a:endParaRPr lang="en-US" sz="1800" smtClean="0">
              <a:latin typeface="Gill Sans MT"/>
              <a:ea typeface="ＭＳ Ｐゴシック" pitchFamily="34" charset="-128"/>
            </a:endParaRPr>
          </a:p>
        </p:txBody>
      </p:sp>
    </p:spTree>
    <p:extLst>
      <p:ext uri="{BB962C8B-B14F-4D97-AF65-F5344CB8AC3E}">
        <p14:creationId xmlns:p14="http://schemas.microsoft.com/office/powerpoint/2010/main" val="3638611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350" y="990600"/>
            <a:ext cx="7315200" cy="4708981"/>
          </a:xfrm>
          <a:prstGeom prst="rect">
            <a:avLst/>
          </a:prstGeom>
          <a:noFill/>
        </p:spPr>
        <p:txBody>
          <a:bodyPr wrap="square" rtlCol="0">
            <a:spAutoFit/>
          </a:bodyPr>
          <a:lstStyle/>
          <a:p>
            <a:pPr algn="ctr"/>
            <a:r>
              <a:rPr lang="en-US" sz="6000" b="1" dirty="0" smtClean="0">
                <a:solidFill>
                  <a:srgbClr val="C00000"/>
                </a:solidFill>
              </a:rPr>
              <a:t>Small Group Interventions </a:t>
            </a:r>
          </a:p>
          <a:p>
            <a:pPr algn="ctr"/>
            <a:r>
              <a:rPr lang="en-US" sz="6000" b="1" dirty="0" smtClean="0">
                <a:solidFill>
                  <a:srgbClr val="C00000"/>
                </a:solidFill>
              </a:rPr>
              <a:t>with </a:t>
            </a:r>
          </a:p>
          <a:p>
            <a:pPr algn="ctr"/>
            <a:r>
              <a:rPr lang="en-US" sz="6000" b="1" dirty="0" smtClean="0">
                <a:solidFill>
                  <a:srgbClr val="C00000"/>
                </a:solidFill>
              </a:rPr>
              <a:t>Angry, Aggressive Girls</a:t>
            </a:r>
            <a:endParaRPr lang="en-US" sz="6000" b="1" dirty="0">
              <a:solidFill>
                <a:srgbClr val="C00000"/>
              </a:solidFill>
            </a:endParaRPr>
          </a:p>
        </p:txBody>
      </p:sp>
    </p:spTree>
    <p:extLst>
      <p:ext uri="{BB962C8B-B14F-4D97-AF65-F5344CB8AC3E}">
        <p14:creationId xmlns:p14="http://schemas.microsoft.com/office/powerpoint/2010/main" val="3379570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52728"/>
          </a:xfrm>
        </p:spPr>
        <p:txBody>
          <a:bodyPr>
            <a:normAutofit/>
          </a:bodyPr>
          <a:lstStyle/>
          <a:p>
            <a:r>
              <a:rPr lang="en-US" sz="3600" dirty="0" smtClean="0"/>
              <a:t>Rates of arrests for assault among girls have climbed steadily since the 1990’s</a:t>
            </a:r>
            <a:endParaRPr lang="en-US" sz="3600" dirty="0"/>
          </a:p>
        </p:txBody>
      </p:sp>
      <p:sp>
        <p:nvSpPr>
          <p:cNvPr id="3" name="Content Placeholder 2"/>
          <p:cNvSpPr>
            <a:spLocks noGrp="1"/>
          </p:cNvSpPr>
          <p:nvPr>
            <p:ph idx="1"/>
          </p:nvPr>
        </p:nvSpPr>
        <p:spPr/>
        <p:txBody>
          <a:bodyPr/>
          <a:lstStyle/>
          <a:p>
            <a:endParaRPr lang="en-US" dirty="0"/>
          </a:p>
        </p:txBody>
      </p:sp>
      <p:pic>
        <p:nvPicPr>
          <p:cNvPr id="40962" name="Picture 2" descr="http://2.bp.blogspot.com/_Jo7lJoQhtjw/SVVmusSQ2BI/AAAAAAAADm8/43y6Jw7ZlSA/s400/girl+fight.jpg"/>
          <p:cNvPicPr>
            <a:picLocks noChangeAspect="1" noChangeArrowheads="1"/>
          </p:cNvPicPr>
          <p:nvPr/>
        </p:nvPicPr>
        <p:blipFill>
          <a:blip r:embed="rId3" cstate="print"/>
          <a:srcRect/>
          <a:stretch>
            <a:fillRect/>
          </a:stretch>
        </p:blipFill>
        <p:spPr bwMode="auto">
          <a:xfrm>
            <a:off x="723900" y="1905000"/>
            <a:ext cx="2781300" cy="2085976"/>
          </a:xfrm>
          <a:prstGeom prst="rect">
            <a:avLst/>
          </a:prstGeom>
          <a:noFill/>
        </p:spPr>
      </p:pic>
      <p:pic>
        <p:nvPicPr>
          <p:cNvPr id="40964" name="Picture 4" descr="http://2.bp.blogspot.com/_Jo7lJoQhtjw/SVVsnrbY-II/AAAAAAAADnE/SQWtV5gnihU/s400/girls+fighting+fightzilla.com+WQ.jpg"/>
          <p:cNvPicPr>
            <a:picLocks noChangeAspect="1" noChangeArrowheads="1"/>
          </p:cNvPicPr>
          <p:nvPr/>
        </p:nvPicPr>
        <p:blipFill>
          <a:blip r:embed="rId4" cstate="print"/>
          <a:srcRect/>
          <a:stretch>
            <a:fillRect/>
          </a:stretch>
        </p:blipFill>
        <p:spPr bwMode="auto">
          <a:xfrm>
            <a:off x="5410200" y="3733800"/>
            <a:ext cx="2898475" cy="2560320"/>
          </a:xfrm>
          <a:prstGeom prst="rect">
            <a:avLst/>
          </a:prstGeom>
          <a:noFill/>
        </p:spPr>
      </p:pic>
      <p:pic>
        <p:nvPicPr>
          <p:cNvPr id="40966" name="Picture 6" descr="http://t0.gstatic.com/images?q=tbn:ANd9GcS2nIwyZcyeSnCYNNXg2T3HLLdxv-xq1R_1MXyErF6rBxOf_11Y"/>
          <p:cNvPicPr>
            <a:picLocks noChangeAspect="1" noChangeArrowheads="1"/>
          </p:cNvPicPr>
          <p:nvPr/>
        </p:nvPicPr>
        <p:blipFill>
          <a:blip r:embed="rId5" cstate="print"/>
          <a:srcRect/>
          <a:stretch>
            <a:fillRect/>
          </a:stretch>
        </p:blipFill>
        <p:spPr bwMode="auto">
          <a:xfrm>
            <a:off x="609600" y="4724400"/>
            <a:ext cx="3009900" cy="1428750"/>
          </a:xfrm>
          <a:prstGeom prst="rect">
            <a:avLst/>
          </a:prstGeom>
          <a:noFill/>
        </p:spPr>
      </p:pic>
      <p:sp>
        <p:nvSpPr>
          <p:cNvPr id="8" name="TextBox 7"/>
          <p:cNvSpPr txBox="1"/>
          <p:nvPr/>
        </p:nvSpPr>
        <p:spPr>
          <a:xfrm>
            <a:off x="3886200" y="1905000"/>
            <a:ext cx="4495800" cy="1569660"/>
          </a:xfrm>
          <a:prstGeom prst="rect">
            <a:avLst/>
          </a:prstGeom>
          <a:noFill/>
        </p:spPr>
        <p:txBody>
          <a:bodyPr wrap="square" rtlCol="0">
            <a:spAutoFit/>
          </a:bodyPr>
          <a:lstStyle/>
          <a:p>
            <a:r>
              <a:rPr lang="en-US" sz="2400" b="1" dirty="0" smtClean="0"/>
              <a:t>180,000 murders, rapes, armed robberies, and assaults on TV over typical childhood viewing period  (</a:t>
            </a:r>
            <a:r>
              <a:rPr lang="en-US" sz="2400" b="1" dirty="0" err="1" smtClean="0"/>
              <a:t>Garbarino</a:t>
            </a:r>
            <a:r>
              <a:rPr lang="en-US" sz="2400" b="1" dirty="0" smtClean="0"/>
              <a:t>, 2006)</a:t>
            </a:r>
            <a:r>
              <a:rPr lang="en-US" sz="2400" dirty="0" smtClean="0"/>
              <a:t>  </a:t>
            </a:r>
            <a:r>
              <a:rPr lang="en-US" dirty="0" smtClean="0"/>
              <a:t> </a:t>
            </a:r>
            <a:endParaRPr lang="en-US" dirty="0"/>
          </a:p>
        </p:txBody>
      </p:sp>
      <p:pic>
        <p:nvPicPr>
          <p:cNvPr id="40968" name="Picture 8" descr="http://t0.gstatic.com/images?q=tbn:ANd9GcRtTFefrVABuuBs9qXjOdomXwiTCR2tOolqcv7VK1IQkhUqt-e4Eg"/>
          <p:cNvPicPr>
            <a:picLocks noChangeAspect="1" noChangeArrowheads="1"/>
          </p:cNvPicPr>
          <p:nvPr/>
        </p:nvPicPr>
        <p:blipFill>
          <a:blip r:embed="rId6" cstate="print"/>
          <a:srcRect/>
          <a:stretch>
            <a:fillRect/>
          </a:stretch>
        </p:blipFill>
        <p:spPr bwMode="auto">
          <a:xfrm>
            <a:off x="3733800" y="3657600"/>
            <a:ext cx="1498835" cy="1645920"/>
          </a:xfrm>
          <a:prstGeom prst="rect">
            <a:avLst/>
          </a:prstGeom>
          <a:noFill/>
        </p:spPr>
      </p:pic>
    </p:spTree>
    <p:extLst>
      <p:ext uri="{BB962C8B-B14F-4D97-AF65-F5344CB8AC3E}">
        <p14:creationId xmlns:p14="http://schemas.microsoft.com/office/powerpoint/2010/main" val="893413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Aggression in Girls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ea typeface="ＭＳ Ｐゴシック" pitchFamily="34" charset="-128"/>
              </a:rPr>
              <a:t>Physically aggressive girls are at comparatively higher risk as a group</a:t>
            </a:r>
          </a:p>
          <a:p>
            <a:pPr lvl="1"/>
            <a:r>
              <a:rPr lang="en-US" dirty="0" smtClean="0">
                <a:ea typeface="ＭＳ Ｐゴシック" pitchFamily="34" charset="-128"/>
              </a:rPr>
              <a:t>Favor aggressive boys</a:t>
            </a:r>
          </a:p>
          <a:p>
            <a:pPr lvl="1"/>
            <a:r>
              <a:rPr lang="en-US" dirty="0" smtClean="0">
                <a:ea typeface="ＭＳ Ｐゴシック" pitchFamily="34" charset="-128"/>
              </a:rPr>
              <a:t>Begin sexual relationships early</a:t>
            </a:r>
          </a:p>
          <a:p>
            <a:pPr lvl="1"/>
            <a:r>
              <a:rPr lang="en-US" dirty="0" smtClean="0">
                <a:ea typeface="ＭＳ Ｐゴシック" pitchFamily="34" charset="-128"/>
              </a:rPr>
              <a:t>High risk for physical abuse</a:t>
            </a:r>
          </a:p>
          <a:p>
            <a:r>
              <a:rPr lang="en-US" sz="2800" dirty="0" smtClean="0">
                <a:ea typeface="ＭＳ Ｐゴシック" pitchFamily="34" charset="-128"/>
              </a:rPr>
              <a:t>Most of their fighting is about boys or about perceived disrespect </a:t>
            </a:r>
          </a:p>
          <a:p>
            <a:r>
              <a:rPr lang="en-US" sz="2800" dirty="0" smtClean="0">
                <a:ea typeface="ＭＳ Ｐゴシック" pitchFamily="34" charset="-128"/>
              </a:rPr>
              <a:t>Girls who have been physically and/or sexually abused in the home are at increased risk to be physically aggressive in school </a:t>
            </a:r>
          </a:p>
          <a:p>
            <a:endParaRPr lang="en-US" dirty="0"/>
          </a:p>
        </p:txBody>
      </p:sp>
    </p:spTree>
    <p:extLst>
      <p:ext uri="{BB962C8B-B14F-4D97-AF65-F5344CB8AC3E}">
        <p14:creationId xmlns:p14="http://schemas.microsoft.com/office/powerpoint/2010/main" val="119697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Reactive Aggression in Girls</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rPr>
              <a:t>Girls can exhibit reactive aggressive patterns similar to boys</a:t>
            </a:r>
          </a:p>
          <a:p>
            <a:r>
              <a:rPr lang="en-US" dirty="0" smtClean="0">
                <a:ea typeface="ＭＳ Ｐゴシック" pitchFamily="34" charset="-128"/>
              </a:rPr>
              <a:t>Nature of other girl anger forms may be qualitatively different from many boys</a:t>
            </a:r>
          </a:p>
          <a:p>
            <a:pPr lvl="1"/>
            <a:r>
              <a:rPr lang="en-US" dirty="0" smtClean="0">
                <a:ea typeface="ＭＳ Ｐゴシック" pitchFamily="34" charset="-128"/>
              </a:rPr>
              <a:t>Relational aggression</a:t>
            </a:r>
          </a:p>
          <a:p>
            <a:pPr lvl="1"/>
            <a:r>
              <a:rPr lang="en-US" dirty="0" smtClean="0">
                <a:ea typeface="ＭＳ Ｐゴシック" pitchFamily="34" charset="-128"/>
              </a:rPr>
              <a:t>Greater tendency to hold prolonged grudges</a:t>
            </a:r>
          </a:p>
          <a:p>
            <a:endParaRPr lang="en-US" dirty="0"/>
          </a:p>
        </p:txBody>
      </p:sp>
      <p:pic>
        <p:nvPicPr>
          <p:cNvPr id="1026" name="Picture 2" descr="http://www.inkity.com/catalog/img/2/6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76800"/>
            <a:ext cx="17549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34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fld id="{839FB02C-C914-4777-B63A-9E49CA5DA304}" type="slidenum">
              <a:rPr lang="en-US" altLang="en-US" sz="1800" smtClean="0"/>
              <a:pPr eaLnBrk="1" hangingPunct="1">
                <a:spcBef>
                  <a:spcPct val="0"/>
                </a:spcBef>
                <a:buClrTx/>
                <a:buSzTx/>
                <a:buFontTx/>
                <a:buNone/>
              </a:pPr>
              <a:t>45</a:t>
            </a:fld>
            <a:endParaRPr lang="en-US" altLang="en-US" sz="1800" smtClean="0"/>
          </a:p>
        </p:txBody>
      </p:sp>
      <p:sp>
        <p:nvSpPr>
          <p:cNvPr id="2" name="Title 1"/>
          <p:cNvSpPr>
            <a:spLocks noGrp="1"/>
          </p:cNvSpPr>
          <p:nvPr>
            <p:ph type="title" idx="4294967295"/>
          </p:nvPr>
        </p:nvSpPr>
        <p:spPr>
          <a:xfrm>
            <a:off x="0" y="38100"/>
            <a:ext cx="9144000" cy="1638300"/>
          </a:xfrm>
          <a:noFill/>
        </p:spPr>
        <p:txBody>
          <a:bodyPr vert="horz" wrap="square" lIns="91440" tIns="45720" rIns="91440" bIns="45720" numCol="1" anchorCtr="0" compatLnSpc="1">
            <a:prstTxWarp prst="textNoShape">
              <a:avLst/>
            </a:prstTxWarp>
            <a:normAutofit fontScale="90000"/>
          </a:bodyPr>
          <a:lstStyle/>
          <a:p>
            <a:pPr algn="ctr" eaLnBrk="1" hangingPunct="1">
              <a:defRPr/>
            </a:pPr>
            <a:r>
              <a:rPr lang="en-US" sz="2600" i="1" dirty="0" smtClean="0">
                <a:effectLst>
                  <a:outerShdw blurRad="38100" dist="38100" dir="2700000" algn="tl">
                    <a:srgbClr val="C0C0C0"/>
                  </a:outerShdw>
                </a:effectLst>
                <a:ea typeface="ＭＳ Ｐゴシック" pitchFamily="34" charset="-128"/>
              </a:rPr>
              <a:t/>
            </a:r>
            <a:br>
              <a:rPr lang="en-US" sz="2600" i="1" dirty="0" smtClean="0">
                <a:effectLst>
                  <a:outerShdw blurRad="38100" dist="38100" dir="2700000" algn="tl">
                    <a:srgbClr val="C0C0C0"/>
                  </a:outerShdw>
                </a:effectLst>
                <a:ea typeface="ＭＳ Ｐゴシック" pitchFamily="34" charset="-128"/>
              </a:rPr>
            </a:br>
            <a:r>
              <a:rPr lang="en-US" sz="2600" i="1" dirty="0" smtClean="0">
                <a:effectLst>
                  <a:outerShdw blurRad="38100" dist="38100" dir="2700000" algn="tl">
                    <a:srgbClr val="C0C0C0"/>
                  </a:outerShdw>
                </a:effectLst>
                <a:ea typeface="ＭＳ Ｐゴシック" pitchFamily="34" charset="-128"/>
              </a:rPr>
              <a:t/>
            </a:r>
            <a:br>
              <a:rPr lang="en-US" sz="2600" i="1" dirty="0" smtClean="0">
                <a:effectLst>
                  <a:outerShdw blurRad="38100" dist="38100" dir="2700000" algn="tl">
                    <a:srgbClr val="C0C0C0"/>
                  </a:outerShdw>
                </a:effectLst>
                <a:ea typeface="ＭＳ Ｐゴシック" pitchFamily="34" charset="-128"/>
              </a:rPr>
            </a:br>
            <a:r>
              <a:rPr lang="en-US" sz="4400" dirty="0" smtClean="0">
                <a:ea typeface="ＭＳ Ｐゴシック" pitchFamily="34" charset="-128"/>
              </a:rPr>
              <a:t>Screening</a:t>
            </a:r>
            <a:r>
              <a:rPr lang="en-US" sz="4400" dirty="0" smtClean="0">
                <a:ea typeface="ＭＳ Ｐゴシック" pitchFamily="34" charset="-128"/>
              </a:rPr>
              <a:t>, Identification, and </a:t>
            </a:r>
            <a:br>
              <a:rPr lang="en-US" sz="4400" dirty="0" smtClean="0">
                <a:ea typeface="ＭＳ Ｐゴシック" pitchFamily="34" charset="-128"/>
              </a:rPr>
            </a:br>
            <a:r>
              <a:rPr lang="en-US" sz="4400" dirty="0" smtClean="0">
                <a:ea typeface="ＭＳ Ｐゴシック" pitchFamily="34" charset="-128"/>
              </a:rPr>
              <a:t>Managing Grudges</a:t>
            </a:r>
            <a:r>
              <a:rPr lang="en-US" sz="2600" dirty="0" smtClean="0">
                <a:effectLst>
                  <a:outerShdw blurRad="38100" dist="38100" dir="2700000" algn="tl">
                    <a:srgbClr val="C0C0C0"/>
                  </a:outerShdw>
                </a:effectLst>
                <a:ea typeface="ＭＳ Ｐゴシック" pitchFamily="34" charset="-128"/>
              </a:rPr>
              <a:t/>
            </a:r>
            <a:br>
              <a:rPr lang="en-US" sz="2600" dirty="0" smtClean="0">
                <a:effectLst>
                  <a:outerShdw blurRad="38100" dist="38100" dir="2700000" algn="tl">
                    <a:srgbClr val="C0C0C0"/>
                  </a:outerShdw>
                </a:effectLst>
                <a:ea typeface="ＭＳ Ｐゴシック" pitchFamily="34" charset="-128"/>
              </a:rPr>
            </a:br>
            <a:endParaRPr lang="en-US" sz="2600" dirty="0" smtClean="0">
              <a:effectLst>
                <a:outerShdw blurRad="38100" dist="38100" dir="2700000" algn="tl">
                  <a:srgbClr val="C0C0C0"/>
                </a:outerShdw>
              </a:effectLst>
              <a:ea typeface="ＭＳ Ｐゴシック" pitchFamily="34" charset="-128"/>
            </a:endParaRPr>
          </a:p>
        </p:txBody>
      </p:sp>
      <p:sp>
        <p:nvSpPr>
          <p:cNvPr id="58371" name="Content Placeholder 2"/>
          <p:cNvSpPr>
            <a:spLocks noGrp="1"/>
          </p:cNvSpPr>
          <p:nvPr>
            <p:ph idx="4294967295"/>
          </p:nvPr>
        </p:nvSpPr>
        <p:spPr>
          <a:xfrm>
            <a:off x="590550" y="1828800"/>
            <a:ext cx="8553450" cy="4419600"/>
          </a:xfrm>
        </p:spPr>
        <p:txBody>
          <a:bodyPr>
            <a:normAutofit/>
          </a:bodyPr>
          <a:lstStyle/>
          <a:p>
            <a:pPr eaLnBrk="1" hangingPunct="1">
              <a:lnSpc>
                <a:spcPct val="80000"/>
              </a:lnSpc>
            </a:pPr>
            <a:r>
              <a:rPr lang="en-US" altLang="en-US" sz="3000" dirty="0" smtClean="0">
                <a:ea typeface="ＭＳ Ｐゴシック" pitchFamily="34" charset="-128"/>
              </a:rPr>
              <a:t>Discuss their friendship and </a:t>
            </a:r>
            <a:r>
              <a:rPr lang="ja-JP" altLang="en-US" sz="3000" dirty="0" smtClean="0">
                <a:ea typeface="ＭＳ Ｐゴシック" pitchFamily="34" charset="-128"/>
              </a:rPr>
              <a:t>“</a:t>
            </a:r>
            <a:r>
              <a:rPr lang="en-US" altLang="ja-JP" sz="3000" dirty="0" smtClean="0">
                <a:ea typeface="ＭＳ Ｐゴシック" pitchFamily="34" charset="-128"/>
              </a:rPr>
              <a:t>enemy</a:t>
            </a:r>
            <a:r>
              <a:rPr lang="ja-JP" altLang="en-US" sz="3000" dirty="0" smtClean="0">
                <a:ea typeface="ＭＳ Ｐゴシック" pitchFamily="34" charset="-128"/>
              </a:rPr>
              <a:t>”</a:t>
            </a:r>
            <a:r>
              <a:rPr lang="en-US" altLang="ja-JP" sz="3000" dirty="0" smtClean="0">
                <a:ea typeface="ＭＳ Ｐゴシック" pitchFamily="34" charset="-128"/>
              </a:rPr>
              <a:t> relationships with the classroom teachers. </a:t>
            </a:r>
          </a:p>
          <a:p>
            <a:pPr eaLnBrk="1" hangingPunct="1">
              <a:lnSpc>
                <a:spcPct val="80000"/>
              </a:lnSpc>
            </a:pPr>
            <a:endParaRPr lang="en-US" altLang="ja-JP" sz="3000" dirty="0" smtClean="0">
              <a:ea typeface="ＭＳ Ｐゴシック" pitchFamily="34" charset="-128"/>
            </a:endParaRPr>
          </a:p>
          <a:p>
            <a:pPr eaLnBrk="1" hangingPunct="1">
              <a:lnSpc>
                <a:spcPct val="80000"/>
              </a:lnSpc>
            </a:pPr>
            <a:r>
              <a:rPr lang="en-US" altLang="en-US" sz="3000" dirty="0" smtClean="0">
                <a:ea typeface="ＭＳ Ｐゴシック" pitchFamily="34" charset="-128"/>
              </a:rPr>
              <a:t>Ask each individual girl who she </a:t>
            </a:r>
            <a:r>
              <a:rPr lang="ja-JP" altLang="en-US" sz="3000" dirty="0" smtClean="0">
                <a:ea typeface="ＭＳ Ｐゴシック" pitchFamily="34" charset="-128"/>
              </a:rPr>
              <a:t>“</a:t>
            </a:r>
            <a:r>
              <a:rPr lang="en-US" altLang="ja-JP" sz="3000" dirty="0" smtClean="0">
                <a:ea typeface="ＭＳ Ｐゴシック" pitchFamily="34" charset="-128"/>
              </a:rPr>
              <a:t>likes least</a:t>
            </a:r>
            <a:r>
              <a:rPr lang="ja-JP" altLang="en-US" sz="3000" dirty="0" smtClean="0">
                <a:ea typeface="ＭＳ Ｐゴシック" pitchFamily="34" charset="-128"/>
              </a:rPr>
              <a:t>”</a:t>
            </a:r>
            <a:r>
              <a:rPr lang="en-US" altLang="ja-JP" sz="3000" dirty="0" smtClean="0">
                <a:ea typeface="ＭＳ Ｐゴシック" pitchFamily="34" charset="-128"/>
              </a:rPr>
              <a:t> and </a:t>
            </a:r>
            <a:r>
              <a:rPr lang="ja-JP" altLang="en-US" sz="3000" dirty="0" smtClean="0">
                <a:ea typeface="ＭＳ Ｐゴシック" pitchFamily="34" charset="-128"/>
              </a:rPr>
              <a:t>“</a:t>
            </a:r>
            <a:r>
              <a:rPr lang="en-US" altLang="ja-JP" sz="3000" dirty="0" smtClean="0">
                <a:ea typeface="ＭＳ Ｐゴシック" pitchFamily="34" charset="-128"/>
              </a:rPr>
              <a:t>likes best</a:t>
            </a:r>
            <a:r>
              <a:rPr lang="ja-JP" altLang="en-US" sz="3000" dirty="0" smtClean="0">
                <a:ea typeface="ＭＳ Ｐゴシック" pitchFamily="34" charset="-128"/>
              </a:rPr>
              <a:t>”</a:t>
            </a:r>
            <a:r>
              <a:rPr lang="en-US" altLang="ja-JP" sz="3000" dirty="0" smtClean="0">
                <a:ea typeface="ＭＳ Ｐゴシック" pitchFamily="34" charset="-128"/>
              </a:rPr>
              <a:t> among the girls in the school. Make note of </a:t>
            </a:r>
            <a:r>
              <a:rPr lang="en-US" altLang="ja-JP" sz="3000" i="1" dirty="0" smtClean="0">
                <a:ea typeface="ＭＳ Ｐゴシック" pitchFamily="34" charset="-128"/>
              </a:rPr>
              <a:t>reciprocated nominations of mutual dislike</a:t>
            </a:r>
            <a:r>
              <a:rPr lang="en-US" altLang="ja-JP" sz="3000" dirty="0" smtClean="0">
                <a:ea typeface="ＭＳ Ｐゴシック" pitchFamily="34" charset="-128"/>
              </a:rPr>
              <a:t>. </a:t>
            </a:r>
          </a:p>
          <a:p>
            <a:pPr eaLnBrk="1" hangingPunct="1">
              <a:lnSpc>
                <a:spcPct val="80000"/>
              </a:lnSpc>
            </a:pPr>
            <a:endParaRPr lang="en-US" altLang="ja-JP" sz="3000" dirty="0" smtClean="0">
              <a:ea typeface="ＭＳ Ｐゴシック" pitchFamily="34" charset="-128"/>
            </a:endParaRPr>
          </a:p>
          <a:p>
            <a:pPr eaLnBrk="1" hangingPunct="1">
              <a:lnSpc>
                <a:spcPct val="80000"/>
              </a:lnSpc>
            </a:pPr>
            <a:r>
              <a:rPr lang="en-US" altLang="en-US" sz="3000" dirty="0" smtClean="0">
                <a:ea typeface="ＭＳ Ｐゴシック" pitchFamily="34" charset="-128"/>
              </a:rPr>
              <a:t>Examine office discipline records </a:t>
            </a:r>
          </a:p>
          <a:p>
            <a:pPr eaLnBrk="1" hangingPunct="1">
              <a:lnSpc>
                <a:spcPct val="80000"/>
              </a:lnSpc>
            </a:pPr>
            <a:endParaRPr lang="en-US" altLang="en-US" sz="3000" dirty="0" smtClean="0">
              <a:ea typeface="ＭＳ Ｐゴシック" pitchFamily="34" charset="-128"/>
            </a:endParaRPr>
          </a:p>
          <a:p>
            <a:pPr eaLnBrk="1" hangingPunct="1">
              <a:lnSpc>
                <a:spcPct val="80000"/>
              </a:lnSpc>
            </a:pPr>
            <a:r>
              <a:rPr lang="en-US" altLang="en-US" sz="3000" dirty="0" smtClean="0">
                <a:ea typeface="ＭＳ Ｐゴシック" pitchFamily="34" charset="-128"/>
              </a:rPr>
              <a:t>Within the group, seek to establish a </a:t>
            </a:r>
            <a:r>
              <a:rPr lang="ja-JP" altLang="en-US" sz="3000" dirty="0" smtClean="0">
                <a:ea typeface="ＭＳ Ｐゴシック" pitchFamily="34" charset="-128"/>
              </a:rPr>
              <a:t>“</a:t>
            </a:r>
            <a:r>
              <a:rPr lang="en-US" altLang="ja-JP" sz="3000" dirty="0" smtClean="0">
                <a:ea typeface="ＭＳ Ｐゴシック" pitchFamily="34" charset="-128"/>
              </a:rPr>
              <a:t>peace zone</a:t>
            </a:r>
            <a:r>
              <a:rPr lang="ja-JP" altLang="en-US" sz="3000" dirty="0" smtClean="0">
                <a:ea typeface="ＭＳ Ｐゴシック" pitchFamily="34" charset="-128"/>
              </a:rPr>
              <a:t>”</a:t>
            </a:r>
            <a:r>
              <a:rPr lang="en-US" altLang="ja-JP" sz="3000" dirty="0" smtClean="0">
                <a:ea typeface="ＭＳ Ｐゴシック" pitchFamily="34" charset="-128"/>
              </a:rPr>
              <a:t> </a:t>
            </a:r>
          </a:p>
          <a:p>
            <a:pPr eaLnBrk="1" hangingPunct="1">
              <a:lnSpc>
                <a:spcPct val="80000"/>
              </a:lnSpc>
            </a:pPr>
            <a:endParaRPr lang="en-US" altLang="en-US" sz="3000" dirty="0" smtClean="0">
              <a:ea typeface="ＭＳ Ｐゴシック" pitchFamily="34" charset="-128"/>
            </a:endParaRPr>
          </a:p>
        </p:txBody>
      </p:sp>
    </p:spTree>
    <p:extLst>
      <p:ext uri="{BB962C8B-B14F-4D97-AF65-F5344CB8AC3E}">
        <p14:creationId xmlns:p14="http://schemas.microsoft.com/office/powerpoint/2010/main" val="3294253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fld id="{D5BCC7E4-00BE-4293-B45E-80D5CF0EB096}" type="slidenum">
              <a:rPr lang="en-US" altLang="en-US" sz="1800" smtClean="0"/>
              <a:pPr eaLnBrk="1" hangingPunct="1">
                <a:spcBef>
                  <a:spcPct val="0"/>
                </a:spcBef>
                <a:buClrTx/>
                <a:buSzTx/>
                <a:buFontTx/>
                <a:buNone/>
              </a:pPr>
              <a:t>46</a:t>
            </a:fld>
            <a:endParaRPr lang="en-US" altLang="en-US" sz="1800" smtClean="0"/>
          </a:p>
        </p:txBody>
      </p:sp>
      <p:sp>
        <p:nvSpPr>
          <p:cNvPr id="2" name="Title 1"/>
          <p:cNvSpPr>
            <a:spLocks noGrp="1"/>
          </p:cNvSpPr>
          <p:nvPr>
            <p:ph type="title" idx="4294967295"/>
          </p:nvPr>
        </p:nvSpPr>
        <p:spPr>
          <a:xfrm>
            <a:off x="0" y="0"/>
            <a:ext cx="9144000" cy="1403350"/>
          </a:xfrm>
          <a:noFill/>
        </p:spPr>
        <p:txBody>
          <a:bodyPr>
            <a:normAutofit/>
          </a:bodyPr>
          <a:lstStyle/>
          <a:p>
            <a:pPr algn="ctr" eaLnBrk="1" fontAlgn="auto" hangingPunct="1">
              <a:spcAft>
                <a:spcPts val="0"/>
              </a:spcAft>
              <a:defRPr/>
            </a:pPr>
            <a:r>
              <a:rPr lang="en-US" sz="5400" dirty="0" smtClean="0">
                <a:solidFill>
                  <a:srgbClr val="FFC000"/>
                </a:solidFill>
                <a:ea typeface="+mj-ea"/>
                <a:cs typeface="+mj-cs"/>
              </a:rPr>
              <a:t>Victimization Issues</a:t>
            </a:r>
            <a:endParaRPr lang="en-US" sz="5400" dirty="0">
              <a:solidFill>
                <a:srgbClr val="FFC000"/>
              </a:solidFill>
              <a:ea typeface="+mj-ea"/>
              <a:cs typeface="+mj-cs"/>
            </a:endParaRPr>
          </a:p>
        </p:txBody>
      </p:sp>
      <p:sp>
        <p:nvSpPr>
          <p:cNvPr id="61443" name="Content Placeholder 2"/>
          <p:cNvSpPr>
            <a:spLocks noGrp="1"/>
          </p:cNvSpPr>
          <p:nvPr>
            <p:ph idx="4294967295"/>
          </p:nvPr>
        </p:nvSpPr>
        <p:spPr>
          <a:xfrm>
            <a:off x="0" y="1774825"/>
            <a:ext cx="8229600" cy="4625975"/>
          </a:xfrm>
        </p:spPr>
        <p:txBody>
          <a:bodyPr>
            <a:normAutofit/>
          </a:bodyPr>
          <a:lstStyle/>
          <a:p>
            <a:pPr eaLnBrk="1" hangingPunct="1"/>
            <a:r>
              <a:rPr lang="en-US" altLang="en-US" dirty="0" smtClean="0">
                <a:ea typeface="ＭＳ Ｐゴシック" pitchFamily="34" charset="-128"/>
              </a:rPr>
              <a:t>High likelihood of previous or ongoing physical or sexual abuse; ASSESS!</a:t>
            </a:r>
          </a:p>
          <a:p>
            <a:pPr eaLnBrk="1" hangingPunct="1"/>
            <a:r>
              <a:rPr lang="en-US" altLang="en-US" dirty="0" smtClean="0">
                <a:ea typeface="ＭＳ Ｐゴシック" pitchFamily="34" charset="-128"/>
              </a:rPr>
              <a:t>Some training activities (e.g., the taunting exercise) may be contraindicated for children with PTSD or anxiety concerns </a:t>
            </a:r>
          </a:p>
          <a:p>
            <a:pPr eaLnBrk="1" hangingPunct="1"/>
            <a:r>
              <a:rPr lang="en-US" altLang="en-US" dirty="0" smtClean="0">
                <a:ea typeface="ＭＳ Ｐゴシック" pitchFamily="34" charset="-128"/>
              </a:rPr>
              <a:t>Consider providing physical self-defense training </a:t>
            </a:r>
            <a:r>
              <a:rPr lang="en-US" altLang="en-US" u="sng" dirty="0" smtClean="0">
                <a:ea typeface="ＭＳ Ｐゴシック" pitchFamily="34" charset="-128"/>
                <a:hlinkClick r:id="rId3"/>
              </a:rPr>
              <a:t>http://www.justyellfire.com/index.php</a:t>
            </a:r>
            <a:endParaRPr lang="en-US" altLang="en-US" u="sng" dirty="0" smtClean="0">
              <a:ea typeface="ＭＳ Ｐゴシック" pitchFamily="34" charset="-128"/>
            </a:endParaRPr>
          </a:p>
          <a:p>
            <a:pPr eaLnBrk="1" hangingPunct="1"/>
            <a:r>
              <a:rPr lang="en-US" altLang="en-US" dirty="0" smtClean="0">
                <a:ea typeface="ＭＳ Ｐゴシック" pitchFamily="34" charset="-128"/>
              </a:rPr>
              <a:t>Be alert for co-occurring depression</a:t>
            </a:r>
          </a:p>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759092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Tier 2 Small Group Skills Training</a:t>
            </a:r>
            <a:endParaRPr lang="en-US" dirty="0"/>
          </a:p>
        </p:txBody>
      </p:sp>
      <p:sp>
        <p:nvSpPr>
          <p:cNvPr id="3" name="Content Placeholder 2"/>
          <p:cNvSpPr>
            <a:spLocks noGrp="1"/>
          </p:cNvSpPr>
          <p:nvPr>
            <p:ph idx="1"/>
          </p:nvPr>
        </p:nvSpPr>
        <p:spPr/>
        <p:txBody>
          <a:bodyPr>
            <a:normAutofit/>
          </a:bodyPr>
          <a:lstStyle/>
          <a:p>
            <a:pPr marL="118872" indent="0" algn="ctr">
              <a:buNone/>
            </a:pPr>
            <a:r>
              <a:rPr lang="en-US" sz="7200" b="1" dirty="0">
                <a:solidFill>
                  <a:srgbClr val="C00000"/>
                </a:solidFill>
              </a:rPr>
              <a:t>Screening, Assessment, and Identification</a:t>
            </a:r>
          </a:p>
        </p:txBody>
      </p:sp>
    </p:spTree>
    <p:extLst>
      <p:ext uri="{BB962C8B-B14F-4D97-AF65-F5344CB8AC3E}">
        <p14:creationId xmlns:p14="http://schemas.microsoft.com/office/powerpoint/2010/main" val="3478643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219200" y="228600"/>
            <a:ext cx="7467600" cy="1600200"/>
          </a:xfrm>
        </p:spPr>
        <p:txBody>
          <a:bodyPr>
            <a:normAutofit/>
          </a:bodyPr>
          <a:lstStyle/>
          <a:p>
            <a:pPr algn="ctr" eaLnBrk="1" fontAlgn="auto" hangingPunct="1">
              <a:spcAft>
                <a:spcPts val="0"/>
              </a:spcAft>
              <a:defRPr/>
            </a:pPr>
            <a:r>
              <a:rPr lang="en-US" sz="4000" dirty="0">
                <a:ea typeface="+mj-ea"/>
                <a:cs typeface="+mj-cs"/>
              </a:rPr>
              <a:t>Three Levels of Social and Emotional Support in School</a:t>
            </a:r>
            <a:r>
              <a:rPr lang="en-US" sz="4000" b="1" dirty="0">
                <a:ea typeface="+mj-ea"/>
                <a:cs typeface="+mj-cs"/>
              </a:rPr>
              <a:t/>
            </a:r>
            <a:br>
              <a:rPr lang="en-US" sz="4000" b="1" dirty="0">
                <a:ea typeface="+mj-ea"/>
                <a:cs typeface="+mj-cs"/>
              </a:rPr>
            </a:br>
            <a:endParaRPr lang="en-US" sz="1500" dirty="0">
              <a:ea typeface="+mj-ea"/>
              <a:cs typeface="+mj-cs"/>
            </a:endParaRPr>
          </a:p>
        </p:txBody>
      </p:sp>
      <p:sp>
        <p:nvSpPr>
          <p:cNvPr id="77827" name="Rectangle 3"/>
          <p:cNvSpPr>
            <a:spLocks noGrp="1" noChangeArrowheads="1"/>
          </p:cNvSpPr>
          <p:nvPr>
            <p:ph type="body" sz="half" idx="1"/>
          </p:nvPr>
        </p:nvSpPr>
        <p:spPr/>
        <p:txBody>
          <a:bodyPr/>
          <a:lstStyle/>
          <a:p>
            <a:pPr eaLnBrk="1" hangingPunct="1">
              <a:buFont typeface="Wingdings" pitchFamily="2" charset="2"/>
              <a:buNone/>
            </a:pPr>
            <a:endParaRPr lang="en-US" altLang="en-US" sz="2800" smtClean="0">
              <a:ea typeface="ＭＳ Ｐゴシック" pitchFamily="34" charset="-128"/>
            </a:endParaRPr>
          </a:p>
          <a:p>
            <a:pPr eaLnBrk="1" hangingPunct="1">
              <a:buFont typeface="Wingdings" pitchFamily="2" charset="2"/>
              <a:buNone/>
            </a:pPr>
            <a:r>
              <a:rPr lang="en-US" altLang="en-US" sz="2800" smtClean="0">
                <a:ea typeface="ＭＳ Ｐゴシック" pitchFamily="34" charset="-128"/>
              </a:rPr>
              <a:t>		INDICATED</a:t>
            </a:r>
          </a:p>
          <a:p>
            <a:pPr eaLnBrk="1" hangingPunct="1"/>
            <a:endParaRPr lang="en-US" altLang="en-US" sz="2800" smtClean="0">
              <a:ea typeface="ＭＳ Ｐゴシック" pitchFamily="34" charset="-128"/>
            </a:endParaRPr>
          </a:p>
          <a:p>
            <a:pPr eaLnBrk="1" hangingPunct="1">
              <a:buFont typeface="Wingdings" pitchFamily="2" charset="2"/>
              <a:buNone/>
            </a:pPr>
            <a:r>
              <a:rPr lang="en-US" altLang="en-US" sz="2800" smtClean="0">
                <a:ea typeface="ＭＳ Ｐゴシック" pitchFamily="34" charset="-128"/>
              </a:rPr>
              <a:t>		SELECTED</a:t>
            </a:r>
          </a:p>
          <a:p>
            <a:pPr eaLnBrk="1" hangingPunct="1">
              <a:buFont typeface="Wingdings" pitchFamily="2" charset="2"/>
              <a:buNone/>
            </a:pPr>
            <a:r>
              <a:rPr lang="en-US" altLang="en-US" sz="2800" smtClean="0">
                <a:ea typeface="ＭＳ Ｐゴシック" pitchFamily="34" charset="-128"/>
              </a:rPr>
              <a:t>          </a:t>
            </a:r>
          </a:p>
          <a:p>
            <a:pPr eaLnBrk="1" hangingPunct="1">
              <a:buFont typeface="Wingdings" pitchFamily="2" charset="2"/>
              <a:buNone/>
            </a:pPr>
            <a:r>
              <a:rPr lang="en-US" altLang="en-US" sz="2800" smtClean="0">
                <a:ea typeface="ＭＳ Ｐゴシック" pitchFamily="34" charset="-128"/>
              </a:rPr>
              <a:t>		UNIVERSAL</a:t>
            </a:r>
          </a:p>
        </p:txBody>
      </p:sp>
      <p:sp>
        <p:nvSpPr>
          <p:cNvPr id="77832" name="Slide Number Placeholder 3"/>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r" eaLnBrk="1" hangingPunct="1">
              <a:spcBef>
                <a:spcPct val="0"/>
              </a:spcBef>
              <a:buClrTx/>
              <a:buSzTx/>
              <a:buFontTx/>
              <a:buNone/>
            </a:pPr>
            <a:fld id="{7A41C900-528F-4C86-91BE-16A0EF3F409E}" type="slidenum">
              <a:rPr lang="en-US" altLang="en-US" sz="1800" smtClean="0"/>
              <a:pPr algn="r" eaLnBrk="1" hangingPunct="1">
                <a:spcBef>
                  <a:spcPct val="0"/>
                </a:spcBef>
                <a:buClrTx/>
                <a:buSzTx/>
                <a:buFontTx/>
                <a:buNone/>
              </a:pPr>
              <a:t>48</a:t>
            </a:fld>
            <a:endParaRPr lang="en-US" altLang="en-US" sz="1800" smtClean="0"/>
          </a:p>
        </p:txBody>
      </p:sp>
      <p:grpSp>
        <p:nvGrpSpPr>
          <p:cNvPr id="77828" name="Group 4"/>
          <p:cNvGrpSpPr>
            <a:grpSpLocks/>
          </p:cNvGrpSpPr>
          <p:nvPr/>
        </p:nvGrpSpPr>
        <p:grpSpPr bwMode="auto">
          <a:xfrm>
            <a:off x="3581400" y="1828800"/>
            <a:ext cx="4724400" cy="3565525"/>
            <a:chOff x="3665" y="2520"/>
            <a:chExt cx="4860" cy="4320"/>
          </a:xfrm>
        </p:grpSpPr>
        <p:sp>
          <p:nvSpPr>
            <p:cNvPr id="77833" name="Oval 5"/>
            <p:cNvSpPr>
              <a:spLocks noChangeArrowheads="1"/>
            </p:cNvSpPr>
            <p:nvPr/>
          </p:nvSpPr>
          <p:spPr bwMode="auto">
            <a:xfrm>
              <a:off x="3665" y="5760"/>
              <a:ext cx="4860" cy="900"/>
            </a:xfrm>
            <a:prstGeom prst="ellipse">
              <a:avLst/>
            </a:prstGeom>
            <a:solidFill>
              <a:srgbClr val="FFFFFF"/>
            </a:solidFill>
            <a:ln w="57150">
              <a:solidFill>
                <a:srgbClr val="000000"/>
              </a:solidFill>
              <a:round/>
              <a:headEnd/>
              <a:tailEnd/>
            </a:ln>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endParaRPr lang="en-US" altLang="en-US" sz="1800"/>
            </a:p>
          </p:txBody>
        </p:sp>
        <p:grpSp>
          <p:nvGrpSpPr>
            <p:cNvPr id="77834" name="Diagram 2"/>
            <p:cNvGrpSpPr>
              <a:grpSpLocks noChangeAspect="1"/>
            </p:cNvGrpSpPr>
            <p:nvPr/>
          </p:nvGrpSpPr>
          <p:grpSpPr bwMode="auto">
            <a:xfrm>
              <a:off x="4025" y="2520"/>
              <a:ext cx="4140" cy="4140"/>
              <a:chOff x="6039" y="6156"/>
              <a:chExt cx="4140" cy="4140"/>
            </a:xfrm>
          </p:grpSpPr>
          <p:sp>
            <p:nvSpPr>
              <p:cNvPr id="77838" name="AutoShape 3"/>
              <p:cNvSpPr>
                <a:spLocks noChangeAspect="1" noChangeArrowheads="1" noTextEdit="1"/>
              </p:cNvSpPr>
              <p:nvPr/>
            </p:nvSpPr>
            <p:spPr bwMode="auto">
              <a:xfrm>
                <a:off x="6039" y="6156"/>
                <a:ext cx="4140"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39" name="_s8196"/>
              <p:cNvSpPr>
                <a:spLocks noChangeArrowheads="1"/>
              </p:cNvSpPr>
              <p:nvPr/>
            </p:nvSpPr>
            <p:spPr bwMode="auto">
              <a:xfrm flipV="1">
                <a:off x="7419" y="6433"/>
                <a:ext cx="138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194 h 21600"/>
                  <a:gd name="T14" fmla="*/ 14400 w 21600"/>
                  <a:gd name="T15" fmla="*/ 14406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folHlink"/>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800" b="1">
                    <a:latin typeface="Arial" charset="0"/>
                  </a:rPr>
                  <a:t> </a:t>
                </a:r>
                <a:r>
                  <a:rPr lang="en-US" altLang="en-US" sz="1400" b="1">
                    <a:latin typeface="Arial" charset="0"/>
                  </a:rPr>
                  <a:t>FEW</a:t>
                </a:r>
              </a:p>
            </p:txBody>
          </p:sp>
          <p:sp>
            <p:nvSpPr>
              <p:cNvPr id="77840" name="_s8197"/>
              <p:cNvSpPr>
                <a:spLocks noChangeArrowheads="1"/>
              </p:cNvSpPr>
              <p:nvPr/>
            </p:nvSpPr>
            <p:spPr bwMode="auto">
              <a:xfrm flipV="1">
                <a:off x="6729" y="7628"/>
                <a:ext cx="276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1 h 21600"/>
                  <a:gd name="T14" fmla="*/ 17100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1800">
                    <a:latin typeface="Arial" charset="0"/>
                  </a:rPr>
                  <a:t>SOME</a:t>
                </a:r>
              </a:p>
            </p:txBody>
          </p:sp>
          <p:sp>
            <p:nvSpPr>
              <p:cNvPr id="77841" name="_s8198"/>
              <p:cNvSpPr>
                <a:spLocks noChangeArrowheads="1"/>
              </p:cNvSpPr>
              <p:nvPr/>
            </p:nvSpPr>
            <p:spPr bwMode="auto">
              <a:xfrm flipV="1">
                <a:off x="6039" y="8823"/>
                <a:ext cx="4140" cy="11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597 h 21600"/>
                  <a:gd name="T14" fmla="*/ 18000 w 21600"/>
                  <a:gd name="T15" fmla="*/ 18003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accent1"/>
              </a:solidFill>
              <a:ln w="4699">
                <a:solidFill>
                  <a:srgbClr val="000000"/>
                </a:solidFill>
                <a:miter lim="800000"/>
                <a:headEnd/>
                <a:tailEnd/>
              </a:ln>
            </p:spPr>
            <p:txBody>
              <a:bodyPr rot="10800000" lIns="0" tIns="0" rIns="0" bIns="0"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1800">
                    <a:latin typeface="Arial" charset="0"/>
                  </a:rPr>
                  <a:t>ALL</a:t>
                </a:r>
              </a:p>
            </p:txBody>
          </p:sp>
          <p:sp>
            <p:nvSpPr>
              <p:cNvPr id="77842" name="Text Box 7"/>
              <p:cNvSpPr txBox="1">
                <a:spLocks noChangeArrowheads="1"/>
              </p:cNvSpPr>
              <p:nvPr/>
            </p:nvSpPr>
            <p:spPr bwMode="auto">
              <a:xfrm>
                <a:off x="7479" y="6876"/>
                <a:ext cx="10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algn="ctr" eaLnBrk="1" hangingPunct="1">
                  <a:spcBef>
                    <a:spcPct val="0"/>
                  </a:spcBef>
                  <a:buClrTx/>
                  <a:buSzTx/>
                  <a:buFontTx/>
                  <a:buNone/>
                </a:pPr>
                <a:r>
                  <a:rPr lang="en-US" altLang="en-US" sz="800" b="1">
                    <a:latin typeface="Arial" charset="0"/>
                  </a:rPr>
                  <a:t>   </a:t>
                </a:r>
                <a:endParaRPr lang="en-US" altLang="en-US" sz="700" b="1"/>
              </a:p>
            </p:txBody>
          </p:sp>
          <p:sp>
            <p:nvSpPr>
              <p:cNvPr id="77843" name="Line 8"/>
              <p:cNvSpPr>
                <a:spLocks noChangeShapeType="1"/>
              </p:cNvSpPr>
              <p:nvPr/>
            </p:nvSpPr>
            <p:spPr bwMode="auto">
              <a:xfrm rot="-2479398">
                <a:off x="9099" y="10116"/>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35" name="Line 13"/>
            <p:cNvSpPr>
              <a:spLocks noChangeShapeType="1"/>
            </p:cNvSpPr>
            <p:nvPr/>
          </p:nvSpPr>
          <p:spPr bwMode="auto">
            <a:xfrm>
              <a:off x="3665" y="6300"/>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6" name="Line 14"/>
            <p:cNvSpPr>
              <a:spLocks noChangeShapeType="1"/>
            </p:cNvSpPr>
            <p:nvPr/>
          </p:nvSpPr>
          <p:spPr bwMode="auto">
            <a:xfrm rot="-2581132">
              <a:off x="8165" y="6300"/>
              <a:ext cx="360" cy="1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7" name="Line 15"/>
            <p:cNvSpPr>
              <a:spLocks noChangeShapeType="1"/>
            </p:cNvSpPr>
            <p:nvPr/>
          </p:nvSpPr>
          <p:spPr bwMode="auto">
            <a:xfrm rot="-2518423">
              <a:off x="5285" y="6480"/>
              <a:ext cx="360" cy="36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7829" name="TextBox 9"/>
          <p:cNvSpPr txBox="1">
            <a:spLocks noChangeArrowheads="1"/>
          </p:cNvSpPr>
          <p:nvPr/>
        </p:nvSpPr>
        <p:spPr bwMode="auto">
          <a:xfrm>
            <a:off x="7086600" y="31242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2000">
                <a:solidFill>
                  <a:srgbClr val="C00000"/>
                </a:solidFill>
              </a:rPr>
              <a:t>Anger Coping &amp; Think First</a:t>
            </a:r>
          </a:p>
        </p:txBody>
      </p:sp>
      <p:sp>
        <p:nvSpPr>
          <p:cNvPr id="77830" name="TextBox 10"/>
          <p:cNvSpPr txBox="1">
            <a:spLocks noChangeArrowheads="1"/>
          </p:cNvSpPr>
          <p:nvPr/>
        </p:nvSpPr>
        <p:spPr bwMode="auto">
          <a:xfrm>
            <a:off x="7467600" y="39624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1800" dirty="0" smtClean="0"/>
              <a:t>SEL &amp; Discipline</a:t>
            </a:r>
            <a:endParaRPr lang="en-US" altLang="en-US" sz="1800" dirty="0"/>
          </a:p>
        </p:txBody>
      </p:sp>
      <p:sp>
        <p:nvSpPr>
          <p:cNvPr id="77831" name="TextBox 11"/>
          <p:cNvSpPr txBox="1">
            <a:spLocks noChangeArrowheads="1"/>
          </p:cNvSpPr>
          <p:nvPr/>
        </p:nvSpPr>
        <p:spPr bwMode="auto">
          <a:xfrm>
            <a:off x="6400800" y="22098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r>
              <a:rPr lang="en-US" altLang="en-US" sz="1800" dirty="0"/>
              <a:t>Individual Clinical </a:t>
            </a:r>
            <a:r>
              <a:rPr lang="en-US" altLang="en-US" sz="1800" dirty="0" smtClean="0"/>
              <a:t>Support - </a:t>
            </a:r>
            <a:r>
              <a:rPr lang="en-US" altLang="en-US" sz="1800" b="1" dirty="0" smtClean="0">
                <a:solidFill>
                  <a:srgbClr val="C00000"/>
                </a:solidFill>
              </a:rPr>
              <a:t>PSD</a:t>
            </a:r>
            <a:endParaRPr lang="en-US" altLang="en-US" sz="1800" b="1" dirty="0">
              <a:solidFill>
                <a:srgbClr val="C00000"/>
              </a:solidFill>
            </a:endParaRPr>
          </a:p>
        </p:txBody>
      </p:sp>
    </p:spTree>
    <p:extLst>
      <p:ext uri="{BB962C8B-B14F-4D97-AF65-F5344CB8AC3E}">
        <p14:creationId xmlns:p14="http://schemas.microsoft.com/office/powerpoint/2010/main" val="2020579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Considerations</a:t>
            </a:r>
            <a:endParaRPr lang="en-US" dirty="0"/>
          </a:p>
        </p:txBody>
      </p:sp>
      <p:sp>
        <p:nvSpPr>
          <p:cNvPr id="3" name="Content Placeholder 2"/>
          <p:cNvSpPr>
            <a:spLocks noGrp="1"/>
          </p:cNvSpPr>
          <p:nvPr>
            <p:ph idx="1"/>
          </p:nvPr>
        </p:nvSpPr>
        <p:spPr/>
        <p:txBody>
          <a:bodyPr>
            <a:normAutofit/>
          </a:bodyPr>
          <a:lstStyle/>
          <a:p>
            <a:r>
              <a:rPr lang="en-US" dirty="0" smtClean="0"/>
              <a:t>Remember your tier…</a:t>
            </a:r>
          </a:p>
          <a:p>
            <a:r>
              <a:rPr lang="en-US" dirty="0" smtClean="0"/>
              <a:t> Energize/actualize Tier 1 supports if necessary, incl. point of performance interventions in classroom &amp; elsewhere</a:t>
            </a:r>
          </a:p>
          <a:p>
            <a:r>
              <a:rPr lang="en-US" dirty="0" smtClean="0"/>
              <a:t>Determine if aggression/anger regulation is “can’t do” or “won’t do”</a:t>
            </a:r>
          </a:p>
          <a:p>
            <a:r>
              <a:rPr lang="en-US" dirty="0" smtClean="0"/>
              <a:t>Watch for false positives</a:t>
            </a:r>
          </a:p>
          <a:p>
            <a:r>
              <a:rPr lang="en-US" dirty="0" smtClean="0"/>
              <a:t>Correct attendance problems first</a:t>
            </a:r>
          </a:p>
          <a:p>
            <a:r>
              <a:rPr lang="en-US" dirty="0" smtClean="0"/>
              <a:t>Screen for trauma, depression, substance</a:t>
            </a:r>
          </a:p>
          <a:p>
            <a:endParaRPr lang="en-US" dirty="0" smtClean="0"/>
          </a:p>
          <a:p>
            <a:endParaRPr lang="en-US" dirty="0"/>
          </a:p>
        </p:txBody>
      </p:sp>
    </p:spTree>
    <p:extLst>
      <p:ext uri="{BB962C8B-B14F-4D97-AF65-F5344CB8AC3E}">
        <p14:creationId xmlns:p14="http://schemas.microsoft.com/office/powerpoint/2010/main" val="36421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Acquaintances </a:t>
            </a:r>
            <a:endParaRPr lang="en-US" dirty="0"/>
          </a:p>
        </p:txBody>
      </p:sp>
      <p:sp>
        <p:nvSpPr>
          <p:cNvPr id="3" name="Content Placeholder 2"/>
          <p:cNvSpPr>
            <a:spLocks noGrp="1"/>
          </p:cNvSpPr>
          <p:nvPr>
            <p:ph sz="half" idx="1"/>
          </p:nvPr>
        </p:nvSpPr>
        <p:spPr/>
        <p:txBody>
          <a:bodyPr/>
          <a:lstStyle/>
          <a:p>
            <a:pPr marL="118872" indent="0">
              <a:buNone/>
            </a:pPr>
            <a:r>
              <a:rPr lang="en-US" dirty="0" smtClean="0"/>
              <a:t>              </a:t>
            </a:r>
            <a:r>
              <a:rPr lang="en-US" b="1" dirty="0" smtClean="0"/>
              <a:t>Butch</a:t>
            </a:r>
            <a:endParaRPr lang="en-US" b="1" dirty="0"/>
          </a:p>
        </p:txBody>
      </p:sp>
      <p:sp>
        <p:nvSpPr>
          <p:cNvPr id="4" name="Content Placeholder 3"/>
          <p:cNvSpPr>
            <a:spLocks noGrp="1"/>
          </p:cNvSpPr>
          <p:nvPr>
            <p:ph sz="half" idx="2"/>
          </p:nvPr>
        </p:nvSpPr>
        <p:spPr/>
        <p:txBody>
          <a:bodyPr/>
          <a:lstStyle/>
          <a:p>
            <a:pPr marL="118872" indent="0">
              <a:buNone/>
            </a:pPr>
            <a:r>
              <a:rPr lang="en-US" dirty="0"/>
              <a:t> </a:t>
            </a:r>
            <a:r>
              <a:rPr lang="en-US" dirty="0" smtClean="0"/>
              <a:t>          </a:t>
            </a:r>
            <a:r>
              <a:rPr lang="en-US" b="1" dirty="0" smtClean="0"/>
              <a:t>Ducky</a:t>
            </a:r>
            <a:endParaRPr lang="en-US" b="1" dirty="0"/>
          </a:p>
        </p:txBody>
      </p:sp>
      <p:pic>
        <p:nvPicPr>
          <p:cNvPr id="2050" name="Picture 2" descr="http://imgs.tuts.dragoart.com/how-to-draw-buford_1_000000006102_5.jpg"/>
          <p:cNvPicPr>
            <a:picLocks noChangeAspect="1" noChangeArrowheads="1"/>
          </p:cNvPicPr>
          <p:nvPr/>
        </p:nvPicPr>
        <p:blipFill rotWithShape="1">
          <a:blip r:embed="rId2">
            <a:extLst>
              <a:ext uri="{28A0092B-C50C-407E-A947-70E740481C1C}">
                <a14:useLocalDpi xmlns:a14="http://schemas.microsoft.com/office/drawing/2010/main" val="0"/>
              </a:ext>
            </a:extLst>
          </a:blip>
          <a:srcRect b="4004"/>
          <a:stretch/>
        </p:blipFill>
        <p:spPr bwMode="auto">
          <a:xfrm>
            <a:off x="801663" y="2259493"/>
            <a:ext cx="3077423" cy="4388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pal.com/_thumbs/Tantrum_tn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69018"/>
            <a:ext cx="3497190"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im Larson\Documents\THINK FIRST\TF Screening and ID Form.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4" t="4046" r="2874" b="21974"/>
          <a:stretch/>
        </p:blipFill>
        <p:spPr bwMode="auto">
          <a:xfrm>
            <a:off x="152398" y="457200"/>
            <a:ext cx="5836679"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91275" y="2114550"/>
            <a:ext cx="2133600" cy="1384995"/>
          </a:xfrm>
          <a:prstGeom prst="rect">
            <a:avLst/>
          </a:prstGeom>
          <a:noFill/>
        </p:spPr>
        <p:txBody>
          <a:bodyPr wrap="square" rtlCol="0">
            <a:spAutoFit/>
          </a:bodyPr>
          <a:lstStyle/>
          <a:p>
            <a:r>
              <a:rPr lang="en-US" sz="2800" b="1" dirty="0" smtClean="0">
                <a:solidFill>
                  <a:srgbClr val="C00000"/>
                </a:solidFill>
              </a:rPr>
              <a:t>Adolescent Screening Guide</a:t>
            </a:r>
            <a:endParaRPr lang="en-US" sz="2800" b="1" dirty="0">
              <a:solidFill>
                <a:srgbClr val="C00000"/>
              </a:solidFill>
            </a:endParaRPr>
          </a:p>
        </p:txBody>
      </p:sp>
    </p:spTree>
    <p:extLst>
      <p:ext uri="{BB962C8B-B14F-4D97-AF65-F5344CB8AC3E}">
        <p14:creationId xmlns:p14="http://schemas.microsoft.com/office/powerpoint/2010/main" val="3845215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Elementary/Middle  Screening Scale</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C:\Users\Jim Larson\Documents\SPEAKING\Teacher Screening Scale.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22" r="14260" b="40040"/>
          <a:stretch/>
        </p:blipFill>
        <p:spPr bwMode="auto">
          <a:xfrm>
            <a:off x="1295400" y="1676400"/>
            <a:ext cx="5823411"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50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Larson\Pictures\Anger Coping CPMR.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9" r="12338"/>
          <a:stretch/>
        </p:blipFill>
        <p:spPr bwMode="auto">
          <a:xfrm>
            <a:off x="2743200" y="-36195"/>
            <a:ext cx="5172075" cy="8138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 y="1981200"/>
            <a:ext cx="2743200" cy="2308324"/>
          </a:xfrm>
          <a:prstGeom prst="rect">
            <a:avLst/>
          </a:prstGeom>
          <a:noFill/>
        </p:spPr>
        <p:txBody>
          <a:bodyPr wrap="square" rtlCol="0">
            <a:spAutoFit/>
          </a:bodyPr>
          <a:lstStyle/>
          <a:p>
            <a:r>
              <a:rPr lang="en-US" sz="3600" b="1" dirty="0" smtClean="0">
                <a:solidFill>
                  <a:srgbClr val="C00000"/>
                </a:solidFill>
              </a:rPr>
              <a:t>Classroom Progress </a:t>
            </a:r>
          </a:p>
          <a:p>
            <a:r>
              <a:rPr lang="en-US" sz="3600" b="1" dirty="0" smtClean="0">
                <a:solidFill>
                  <a:srgbClr val="C00000"/>
                </a:solidFill>
              </a:rPr>
              <a:t>Monitoring Report</a:t>
            </a:r>
            <a:endParaRPr lang="en-US" sz="3600" b="1" dirty="0">
              <a:solidFill>
                <a:srgbClr val="C00000"/>
              </a:solidFill>
            </a:endParaRPr>
          </a:p>
        </p:txBody>
      </p:sp>
    </p:spTree>
    <p:extLst>
      <p:ext uri="{BB962C8B-B14F-4D97-AF65-F5344CB8AC3E}">
        <p14:creationId xmlns:p14="http://schemas.microsoft.com/office/powerpoint/2010/main" val="100410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p:cNvSpPr>
          <p:nvPr/>
        </p:nvSpPr>
        <p:spPr bwMode="auto">
          <a:xfrm>
            <a:off x="5326063" y="228600"/>
            <a:ext cx="3817937" cy="5181600"/>
          </a:xfrm>
          <a:prstGeom prst="rect">
            <a:avLst/>
          </a:prstGeom>
          <a:noFill/>
          <a:ln>
            <a:noFill/>
          </a:ln>
          <a:extLst/>
        </p:spPr>
        <p:txBody>
          <a:bodyPr lIns="50800" tIns="50800" bIns="50800"/>
          <a:lstStyle/>
          <a:p>
            <a:pPr marL="39688">
              <a:defRPr/>
            </a:pPr>
            <a:endParaRPr lang="en-US" sz="3400" dirty="0" smtClean="0">
              <a:solidFill>
                <a:srgbClr val="FFC000"/>
              </a:solidFill>
              <a:effectLst>
                <a:outerShdw blurRad="38100" dist="38100" dir="2700000" algn="tl">
                  <a:srgbClr val="C0C0C0"/>
                </a:outerShdw>
              </a:effectLst>
              <a:latin typeface="Gill Sans MT" pitchFamily="34" charset="0"/>
            </a:endParaRPr>
          </a:p>
          <a:p>
            <a:pPr marL="39688">
              <a:defRPr/>
            </a:pPr>
            <a:endParaRPr lang="en-US" sz="3400" dirty="0">
              <a:solidFill>
                <a:srgbClr val="FFC000"/>
              </a:solidFill>
              <a:effectLst>
                <a:outerShdw blurRad="38100" dist="38100" dir="2700000" algn="tl">
                  <a:srgbClr val="C0C0C0"/>
                </a:outerShdw>
              </a:effectLst>
              <a:latin typeface="Gill Sans MT" pitchFamily="34" charset="0"/>
            </a:endParaRPr>
          </a:p>
          <a:p>
            <a:pPr marL="39688">
              <a:defRPr/>
            </a:pPr>
            <a:endParaRPr lang="en-US" sz="3400" dirty="0" smtClean="0">
              <a:solidFill>
                <a:srgbClr val="FFC000"/>
              </a:solidFill>
              <a:effectLst>
                <a:outerShdw blurRad="38100" dist="38100" dir="2700000" algn="tl">
                  <a:srgbClr val="C0C0C0"/>
                </a:outerShdw>
              </a:effectLst>
              <a:latin typeface="Gill Sans MT" pitchFamily="34" charset="0"/>
            </a:endParaRPr>
          </a:p>
          <a:p>
            <a:pPr marL="39688">
              <a:defRPr/>
            </a:pPr>
            <a:r>
              <a:rPr lang="en-US" sz="3400" dirty="0" smtClean="0">
                <a:solidFill>
                  <a:srgbClr val="C00000"/>
                </a:solidFill>
                <a:effectLst>
                  <a:outerShdw blurRad="38100" dist="38100" dir="2700000" algn="tl">
                    <a:srgbClr val="C0C0C0"/>
                  </a:outerShdw>
                </a:effectLst>
                <a:latin typeface="Gill Sans MT" pitchFamily="34" charset="0"/>
              </a:rPr>
              <a:t>Multidimensional </a:t>
            </a:r>
            <a:r>
              <a:rPr lang="en-US" sz="3400" dirty="0">
                <a:solidFill>
                  <a:srgbClr val="C00000"/>
                </a:solidFill>
                <a:effectLst>
                  <a:outerShdw blurRad="38100" dist="38100" dir="2700000" algn="tl">
                    <a:srgbClr val="C0C0C0"/>
                  </a:outerShdw>
                </a:effectLst>
                <a:latin typeface="Gill Sans MT" pitchFamily="34" charset="0"/>
              </a:rPr>
              <a:t>School Anger </a:t>
            </a:r>
            <a:r>
              <a:rPr lang="en-US" sz="3400" dirty="0" smtClean="0">
                <a:solidFill>
                  <a:srgbClr val="C00000"/>
                </a:solidFill>
                <a:effectLst>
                  <a:outerShdw blurRad="38100" dist="38100" dir="2700000" algn="tl">
                    <a:srgbClr val="C0C0C0"/>
                  </a:outerShdw>
                </a:effectLst>
                <a:latin typeface="Gill Sans MT" pitchFamily="34" charset="0"/>
              </a:rPr>
              <a:t>Inventory</a:t>
            </a:r>
          </a:p>
          <a:p>
            <a:pPr marL="39688">
              <a:defRPr/>
            </a:pPr>
            <a:endParaRPr lang="en-US" sz="2000" dirty="0" smtClean="0">
              <a:solidFill>
                <a:srgbClr val="11488B"/>
              </a:solidFill>
              <a:effectLst>
                <a:outerShdw blurRad="38100" dist="38100" dir="2700000" algn="tl">
                  <a:srgbClr val="C0C0C0"/>
                </a:outerShdw>
              </a:effectLst>
              <a:latin typeface="Gill Sans MT" pitchFamily="34" charset="0"/>
            </a:endParaRPr>
          </a:p>
          <a:p>
            <a:pPr marL="39688">
              <a:defRPr/>
            </a:pPr>
            <a:r>
              <a:rPr lang="en-US" sz="2000" dirty="0" smtClean="0">
                <a:solidFill>
                  <a:srgbClr val="11488B"/>
                </a:solidFill>
                <a:effectLst>
                  <a:outerShdw blurRad="38100" dist="38100" dir="2700000" algn="tl">
                    <a:srgbClr val="C0C0C0"/>
                  </a:outerShdw>
                </a:effectLst>
                <a:latin typeface="Gill Sans MT" pitchFamily="34" charset="0"/>
              </a:rPr>
              <a:t>Mike Furlong and Doug Smith</a:t>
            </a:r>
          </a:p>
          <a:p>
            <a:pPr marL="39688">
              <a:defRPr/>
            </a:pPr>
            <a:r>
              <a:rPr lang="en-US" sz="1600" dirty="0" smtClean="0">
                <a:solidFill>
                  <a:srgbClr val="11488B"/>
                </a:solidFill>
                <a:effectLst>
                  <a:outerShdw blurRad="38100" dist="38100" dir="2700000" algn="tl">
                    <a:srgbClr val="C0C0C0"/>
                  </a:outerShdw>
                </a:effectLst>
                <a:latin typeface="Gill Sans MT" pitchFamily="34" charset="0"/>
              </a:rPr>
              <a:t>http://www.michaelfurlong.info/msai/</a:t>
            </a:r>
          </a:p>
          <a:p>
            <a:pPr marL="39688">
              <a:defRPr/>
            </a:pPr>
            <a:r>
              <a:rPr lang="en-US" sz="3900" dirty="0">
                <a:solidFill>
                  <a:srgbClr val="11488B"/>
                </a:solidFill>
                <a:effectLst>
                  <a:outerShdw blurRad="38100" dist="38100" dir="2700000" algn="tl">
                    <a:srgbClr val="C0C0C0"/>
                  </a:outerShdw>
                </a:effectLst>
                <a:latin typeface="Gill Sans MT" pitchFamily="34" charset="0"/>
              </a:rPr>
              <a:t/>
            </a:r>
            <a:br>
              <a:rPr lang="en-US" sz="3900" dirty="0">
                <a:solidFill>
                  <a:srgbClr val="11488B"/>
                </a:solidFill>
                <a:effectLst>
                  <a:outerShdw blurRad="38100" dist="38100" dir="2700000" algn="tl">
                    <a:srgbClr val="C0C0C0"/>
                  </a:outerShdw>
                </a:effectLst>
                <a:latin typeface="Gill Sans MT" pitchFamily="34" charset="0"/>
              </a:rPr>
            </a:br>
            <a:endParaRPr lang="en-US" sz="2600" dirty="0">
              <a:solidFill>
                <a:srgbClr val="11488B"/>
              </a:solidFill>
              <a:effectLst>
                <a:outerShdw blurRad="38100" dist="38100" dir="2700000" algn="tl">
                  <a:srgbClr val="C0C0C0"/>
                </a:outerShdw>
              </a:effectLst>
              <a:latin typeface="Gill Sans MT" pitchFamily="34" charset="0"/>
            </a:endParaRPr>
          </a:p>
        </p:txBody>
      </p:sp>
      <p:pic>
        <p:nvPicPr>
          <p:cNvPr id="91139" name="Picture 6"/>
          <p:cNvPicPr>
            <a:picLocks noChangeAspect="1"/>
          </p:cNvPicPr>
          <p:nvPr/>
        </p:nvPicPr>
        <p:blipFill>
          <a:blip r:embed="rId3">
            <a:extLst>
              <a:ext uri="{28A0092B-C50C-407E-A947-70E740481C1C}">
                <a14:useLocalDpi xmlns:a14="http://schemas.microsoft.com/office/drawing/2010/main" val="0"/>
              </a:ext>
            </a:extLst>
          </a:blip>
          <a:srcRect l="26875" t="12500" r="26250" b="10938"/>
          <a:stretch>
            <a:fillRect/>
          </a:stretch>
        </p:blipFill>
        <p:spPr bwMode="auto">
          <a:xfrm>
            <a:off x="152400" y="228600"/>
            <a:ext cx="4957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360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 Monitoring Baseline</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400" dirty="0" smtClean="0"/>
              <a:t>Need to establish a behavioral baseline</a:t>
            </a:r>
          </a:p>
          <a:p>
            <a:pPr marL="342900" lvl="1" indent="-342900">
              <a:buFont typeface="Arial" pitchFamily="34" charset="0"/>
              <a:buChar char="•"/>
            </a:pPr>
            <a:r>
              <a:rPr lang="en-US" sz="3400" dirty="0" smtClean="0"/>
              <a:t>How will we know it’s “working?”</a:t>
            </a:r>
          </a:p>
          <a:p>
            <a:pPr marL="342900" lvl="1" indent="-342900">
              <a:buFont typeface="Arial" pitchFamily="34" charset="0"/>
              <a:buChar char="•"/>
            </a:pPr>
            <a:r>
              <a:rPr lang="en-US" sz="3400" dirty="0" smtClean="0"/>
              <a:t>What is he/she doing that is observable, measureable, and subject to change?</a:t>
            </a:r>
          </a:p>
          <a:p>
            <a:pPr marL="742950" lvl="2" indent="-342900"/>
            <a:r>
              <a:rPr lang="en-US" dirty="0" smtClean="0"/>
              <a:t>Authentic data from home or school</a:t>
            </a:r>
          </a:p>
          <a:p>
            <a:pPr marL="742950" lvl="2" indent="-342900"/>
            <a:r>
              <a:rPr lang="en-US" i="1" dirty="0" smtClean="0"/>
              <a:t>Increase </a:t>
            </a:r>
            <a:r>
              <a:rPr lang="en-US" dirty="0" smtClean="0"/>
              <a:t>something or </a:t>
            </a:r>
            <a:r>
              <a:rPr lang="en-US" i="1" dirty="0" smtClean="0"/>
              <a:t>decrease</a:t>
            </a:r>
            <a:r>
              <a:rPr lang="en-US" dirty="0" smtClean="0"/>
              <a:t> something</a:t>
            </a:r>
          </a:p>
          <a:p>
            <a:pPr marL="742950" lvl="2" indent="-342900"/>
            <a:r>
              <a:rPr lang="en-US" dirty="0" smtClean="0"/>
              <a:t>Disciplinary reports, home/school/unit point system</a:t>
            </a:r>
          </a:p>
          <a:p>
            <a:pPr marL="742950" lvl="2" indent="-342900"/>
            <a:r>
              <a:rPr lang="en-US" i="1" dirty="0" smtClean="0"/>
              <a:t>Classroom Progress Monitoring Report</a:t>
            </a:r>
          </a:p>
          <a:p>
            <a:pPr marL="742950" lvl="2" indent="-342900"/>
            <a:r>
              <a:rPr lang="en-US" smtClean="0"/>
              <a:t>Use of “Direct Behavioral Rating” (DBR) </a:t>
            </a:r>
          </a:p>
          <a:p>
            <a:pPr lvl="1">
              <a:buNone/>
            </a:pPr>
            <a:endParaRPr lang="en-US" dirty="0" smtClean="0"/>
          </a:p>
          <a:p>
            <a:pPr>
              <a:buNone/>
            </a:pPr>
            <a:endParaRPr lang="en-US" dirty="0" smtClean="0"/>
          </a:p>
          <a:p>
            <a:pPr>
              <a:buNone/>
            </a:pPr>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03850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t>Psychometric Baseline Data</a:t>
            </a:r>
            <a:endParaRPr lang="en-US" b="1" dirty="0"/>
          </a:p>
        </p:txBody>
      </p:sp>
      <p:sp>
        <p:nvSpPr>
          <p:cNvPr id="3" name="Content Placeholder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dirty="0" smtClean="0"/>
              <a:t>Can also be report data from self, parent, or teacher instrument </a:t>
            </a:r>
          </a:p>
          <a:p>
            <a:pPr marL="838962" lvl="1" indent="-320040">
              <a:spcBef>
                <a:spcPts val="0"/>
              </a:spcBef>
              <a:buFont typeface="Wingdings 2"/>
              <a:buChar char=""/>
              <a:defRPr/>
            </a:pPr>
            <a:r>
              <a:rPr lang="en-US" dirty="0" smtClean="0"/>
              <a:t>E.g., </a:t>
            </a:r>
            <a:r>
              <a:rPr lang="en-US" i="1" dirty="0" smtClean="0"/>
              <a:t>Achenbach CBCL </a:t>
            </a:r>
            <a:r>
              <a:rPr lang="en-US" dirty="0" smtClean="0"/>
              <a:t>or</a:t>
            </a:r>
            <a:r>
              <a:rPr lang="en-US" i="1" dirty="0" smtClean="0"/>
              <a:t> BASC-2</a:t>
            </a:r>
          </a:p>
          <a:p>
            <a:pPr marL="731520" lvl="1" indent="-274320">
              <a:buFont typeface="Wingdings"/>
              <a:buChar char=""/>
              <a:defRPr/>
            </a:pPr>
            <a:r>
              <a:rPr lang="en-US" dirty="0" smtClean="0"/>
              <a:t>See </a:t>
            </a:r>
            <a:r>
              <a:rPr lang="en-US" dirty="0">
                <a:hlinkClick r:id="rId3"/>
              </a:rPr>
              <a:t>http://www.fasttrackproject.org/data-instruments.php</a:t>
            </a:r>
            <a:endParaRPr lang="en-US" dirty="0"/>
          </a:p>
          <a:p>
            <a:pPr marL="1131570" lvl="2" indent="-274320">
              <a:buFont typeface="Wingdings"/>
              <a:buChar char=""/>
              <a:defRPr/>
            </a:pPr>
            <a:r>
              <a:rPr lang="en-US" dirty="0" smtClean="0"/>
              <a:t>Numerous instruments for download</a:t>
            </a:r>
            <a:endParaRPr lang="en-US" dirty="0"/>
          </a:p>
          <a:p>
            <a:pPr marL="731520" lvl="1" indent="-274320">
              <a:buFont typeface="Wingdings"/>
              <a:buChar char=""/>
              <a:defRPr/>
            </a:pPr>
            <a:r>
              <a:rPr lang="en-US" i="1" dirty="0" smtClean="0"/>
              <a:t>Strengths </a:t>
            </a:r>
            <a:r>
              <a:rPr lang="en-US" i="1" dirty="0"/>
              <a:t>and Difficulties Questionnaire </a:t>
            </a:r>
          </a:p>
          <a:p>
            <a:pPr marL="1131570" lvl="2" indent="-274320">
              <a:buFont typeface="Wingdings"/>
              <a:buChar char=""/>
              <a:defRPr/>
            </a:pPr>
            <a:r>
              <a:rPr lang="en-US" dirty="0" smtClean="0"/>
              <a:t>Child, Teacher, and Parent forms w/scoring templates </a:t>
            </a:r>
          </a:p>
          <a:p>
            <a:pPr marL="731520" lvl="1" indent="-274320">
              <a:buFont typeface="Wingdings"/>
              <a:buChar char=""/>
              <a:defRPr/>
            </a:pPr>
            <a:r>
              <a:rPr lang="en-US" dirty="0" smtClean="0">
                <a:hlinkClick r:id="rId4"/>
              </a:rPr>
              <a:t>http</a:t>
            </a:r>
            <a:r>
              <a:rPr lang="en-US" dirty="0">
                <a:hlinkClick r:id="rId4"/>
              </a:rPr>
              <a:t>://www.sdqinfo.com/</a:t>
            </a:r>
            <a:endParaRPr lang="en-US" dirty="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spTree>
    <p:extLst>
      <p:ext uri="{BB962C8B-B14F-4D97-AF65-F5344CB8AC3E}">
        <p14:creationId xmlns:p14="http://schemas.microsoft.com/office/powerpoint/2010/main" val="3248166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876800" y="228600"/>
            <a:ext cx="4038600" cy="2209800"/>
          </a:xfrm>
          <a:prstGeom prst="rect">
            <a:avLst/>
          </a:prstGeom>
          <a:noFill/>
          <a:ln>
            <a:noFill/>
          </a:ln>
          <a:extLst/>
        </p:spPr>
        <p:txBody>
          <a:bodyPr lIns="50800" tIns="50800" bIns="50800" anchor="ctr"/>
          <a:lstStyle/>
          <a:p>
            <a:pPr>
              <a:defRPr/>
            </a:pPr>
            <a:endParaRPr lang="en-US" sz="3400" dirty="0" smtClean="0">
              <a:solidFill>
                <a:srgbClr val="FFC000"/>
              </a:solidFill>
              <a:effectLst>
                <a:outerShdw blurRad="38100" dist="38100" dir="2700000" algn="tl">
                  <a:srgbClr val="C0C0C0"/>
                </a:outerShdw>
              </a:effectLst>
              <a:latin typeface="Gill Sans MT" pitchFamily="34" charset="0"/>
            </a:endParaRPr>
          </a:p>
          <a:p>
            <a:pPr>
              <a:defRPr/>
            </a:pPr>
            <a:endParaRPr lang="en-US" sz="3400" dirty="0">
              <a:solidFill>
                <a:srgbClr val="FFC000"/>
              </a:solidFill>
              <a:effectLst>
                <a:outerShdw blurRad="38100" dist="38100" dir="2700000" algn="tl">
                  <a:srgbClr val="C0C0C0"/>
                </a:outerShdw>
              </a:effectLst>
              <a:latin typeface="Gill Sans MT" pitchFamily="34" charset="0"/>
            </a:endParaRPr>
          </a:p>
          <a:p>
            <a:pPr>
              <a:defRPr/>
            </a:pPr>
            <a:endParaRPr lang="en-US" sz="3400" dirty="0" smtClean="0">
              <a:solidFill>
                <a:srgbClr val="FFC000"/>
              </a:solidFill>
              <a:effectLst>
                <a:outerShdw blurRad="38100" dist="38100" dir="2700000" algn="tl">
                  <a:srgbClr val="C0C0C0"/>
                </a:outerShdw>
              </a:effectLst>
              <a:latin typeface="Gill Sans MT" pitchFamily="34" charset="0"/>
            </a:endParaRPr>
          </a:p>
          <a:p>
            <a:pPr>
              <a:defRPr/>
            </a:pPr>
            <a:endParaRPr lang="en-US" sz="3400" dirty="0">
              <a:solidFill>
                <a:srgbClr val="FFC000"/>
              </a:solidFill>
              <a:effectLst>
                <a:outerShdw blurRad="38100" dist="38100" dir="2700000" algn="tl">
                  <a:srgbClr val="C0C0C0"/>
                </a:outerShdw>
              </a:effectLst>
              <a:latin typeface="Gill Sans MT" pitchFamily="34" charset="0"/>
            </a:endParaRPr>
          </a:p>
          <a:p>
            <a:pPr>
              <a:defRPr/>
            </a:pPr>
            <a:endParaRPr lang="en-US" sz="3400" dirty="0" smtClean="0">
              <a:solidFill>
                <a:srgbClr val="FFC000"/>
              </a:solidFill>
              <a:effectLst>
                <a:outerShdw blurRad="38100" dist="38100" dir="2700000" algn="tl">
                  <a:srgbClr val="C0C0C0"/>
                </a:outerShdw>
              </a:effectLst>
              <a:latin typeface="Gill Sans MT" pitchFamily="34" charset="0"/>
            </a:endParaRPr>
          </a:p>
          <a:p>
            <a:pPr>
              <a:defRPr/>
            </a:pPr>
            <a:r>
              <a:rPr lang="en-US" sz="3400" dirty="0" smtClean="0">
                <a:solidFill>
                  <a:srgbClr val="FFC000"/>
                </a:solidFill>
                <a:effectLst>
                  <a:outerShdw blurRad="38100" dist="38100" dir="2700000" algn="tl">
                    <a:srgbClr val="C0C0C0"/>
                  </a:outerShdw>
                </a:effectLst>
                <a:latin typeface="Gill Sans MT" pitchFamily="34" charset="0"/>
              </a:rPr>
              <a:t>Strengths </a:t>
            </a:r>
            <a:r>
              <a:rPr lang="en-US" sz="3400" dirty="0">
                <a:solidFill>
                  <a:srgbClr val="FFC000"/>
                </a:solidFill>
                <a:effectLst>
                  <a:outerShdw blurRad="38100" dist="38100" dir="2700000" algn="tl">
                    <a:srgbClr val="C0C0C0"/>
                  </a:outerShdw>
                </a:effectLst>
                <a:latin typeface="Gill Sans MT" pitchFamily="34" charset="0"/>
              </a:rPr>
              <a:t>and Difficulties Questionnaire (SDQ</a:t>
            </a:r>
            <a:r>
              <a:rPr lang="en-US" sz="3400" dirty="0">
                <a:solidFill>
                  <a:srgbClr val="11488B"/>
                </a:solidFill>
                <a:effectLst>
                  <a:outerShdw blurRad="38100" dist="38100" dir="2700000" algn="tl">
                    <a:srgbClr val="C0C0C0"/>
                  </a:outerShdw>
                </a:effectLst>
                <a:latin typeface="Gill Sans MT" pitchFamily="34" charset="0"/>
              </a:rPr>
              <a:t>)</a:t>
            </a:r>
            <a:r>
              <a:rPr lang="en-US" sz="3400" dirty="0">
                <a:solidFill>
                  <a:srgbClr val="11488B"/>
                </a:solidFill>
                <a:latin typeface="Gill Sans MT" pitchFamily="34" charset="0"/>
              </a:rPr>
              <a:t/>
            </a:r>
            <a:br>
              <a:rPr lang="en-US" sz="3400" dirty="0">
                <a:solidFill>
                  <a:srgbClr val="11488B"/>
                </a:solidFill>
                <a:latin typeface="Gill Sans MT" pitchFamily="34" charset="0"/>
              </a:rPr>
            </a:br>
            <a:endParaRPr lang="en-US" sz="2600" dirty="0">
              <a:solidFill>
                <a:srgbClr val="11488B"/>
              </a:solidFill>
              <a:latin typeface="Gill Sans MT" pitchFamily="34" charset="0"/>
            </a:endParaRPr>
          </a:p>
        </p:txBody>
      </p:sp>
      <p:pic>
        <p:nvPicPr>
          <p:cNvPr id="90115" name="Picture 5"/>
          <p:cNvPicPr>
            <a:picLocks noChangeAspect="1"/>
          </p:cNvPicPr>
          <p:nvPr/>
        </p:nvPicPr>
        <p:blipFill>
          <a:blip r:embed="rId3">
            <a:extLst>
              <a:ext uri="{28A0092B-C50C-407E-A947-70E740481C1C}">
                <a14:useLocalDpi xmlns:a14="http://schemas.microsoft.com/office/drawing/2010/main" val="0"/>
              </a:ext>
            </a:extLst>
          </a:blip>
          <a:srcRect l="26250" t="8594" r="24374" b="3906"/>
          <a:stretch>
            <a:fillRect/>
          </a:stretch>
        </p:blipFill>
        <p:spPr bwMode="auto">
          <a:xfrm>
            <a:off x="152400" y="152400"/>
            <a:ext cx="46212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10200" y="4953000"/>
            <a:ext cx="3505200" cy="646331"/>
          </a:xfrm>
          <a:prstGeom prst="rect">
            <a:avLst/>
          </a:prstGeom>
          <a:noFill/>
        </p:spPr>
        <p:txBody>
          <a:bodyPr wrap="square" rtlCol="0">
            <a:spAutoFit/>
          </a:bodyPr>
          <a:lstStyle/>
          <a:p>
            <a:r>
              <a:rPr lang="en-US" dirty="0" smtClean="0"/>
              <a:t>Also, the Classroom Progress Monitoring Report</a:t>
            </a:r>
            <a:endParaRPr lang="en-US" dirty="0"/>
          </a:p>
        </p:txBody>
      </p:sp>
      <p:sp>
        <p:nvSpPr>
          <p:cNvPr id="3" name="Right Arrow 2"/>
          <p:cNvSpPr/>
          <p:nvPr/>
        </p:nvSpPr>
        <p:spPr>
          <a:xfrm>
            <a:off x="7467600" y="5410200"/>
            <a:ext cx="1143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4594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solidFill>
                  <a:srgbClr val="FFC000"/>
                </a:solidFill>
              </a:rPr>
              <a:t>Direct Behavior Rating</a:t>
            </a:r>
            <a:endParaRPr lang="en-US" b="1" dirty="0">
              <a:solidFill>
                <a:srgbClr val="FFC000"/>
              </a:solidFill>
            </a:endParaRPr>
          </a:p>
        </p:txBody>
      </p:sp>
      <p:sp>
        <p:nvSpPr>
          <p:cNvPr id="3" name="Content Placeholder 2"/>
          <p:cNvSpPr>
            <a:spLocks noGrp="1"/>
          </p:cNvSpPr>
          <p:nvPr>
            <p:ph idx="1"/>
          </p:nvPr>
        </p:nvSpPr>
        <p:spPr/>
        <p:txBody>
          <a:bodyPr rtlCol="0">
            <a:normAutofit/>
          </a:bodyPr>
          <a:lstStyle/>
          <a:p>
            <a:pPr>
              <a:defRPr/>
            </a:pPr>
            <a:r>
              <a:rPr lang="en-US" dirty="0" smtClean="0">
                <a:hlinkClick r:id="rId3"/>
              </a:rPr>
              <a:t>http</a:t>
            </a:r>
            <a:r>
              <a:rPr lang="en-US" dirty="0">
                <a:hlinkClick r:id="rId3"/>
              </a:rPr>
              <a:t>://www.directbehaviorratings.com/cms</a:t>
            </a:r>
            <a:r>
              <a:rPr lang="en-US" dirty="0" smtClean="0">
                <a:hlinkClick r:id="rId3"/>
              </a:rPr>
              <a:t>/</a:t>
            </a:r>
            <a:endParaRPr lang="en-US" dirty="0" smtClean="0"/>
          </a:p>
          <a:p>
            <a:pPr marL="118872" indent="0">
              <a:buNone/>
              <a:defRPr/>
            </a:pPr>
            <a:endParaRPr lang="en-US" dirty="0" smtClean="0"/>
          </a:p>
          <a:p>
            <a:pPr marL="438912" indent="-320040" eaLnBrk="1" fontAlgn="auto" hangingPunct="1">
              <a:spcBef>
                <a:spcPts val="0"/>
              </a:spcBef>
              <a:spcAft>
                <a:spcPts val="0"/>
              </a:spcAft>
              <a:buFont typeface="Wingdings 2"/>
              <a:buChar char=""/>
              <a:defRPr/>
            </a:pPr>
            <a:endParaRPr lang="en-US" dirty="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2971800"/>
            <a:ext cx="37528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948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C000"/>
                </a:solidFill>
              </a:rPr>
              <a:t>Monitoring Progress and Evaluating Outcomes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Goal Attainment Scaling</a:t>
            </a:r>
          </a:p>
          <a:p>
            <a:r>
              <a:rPr lang="en-US" dirty="0" smtClean="0"/>
              <a:t>Percentage of Non-Overlapping Data (PND)</a:t>
            </a:r>
            <a:endParaRPr lang="en-US" dirty="0"/>
          </a:p>
        </p:txBody>
      </p:sp>
      <p:graphicFrame>
        <p:nvGraphicFramePr>
          <p:cNvPr id="4" name="Chart 3"/>
          <p:cNvGraphicFramePr/>
          <p:nvPr>
            <p:extLst>
              <p:ext uri="{D42A27DB-BD31-4B8C-83A1-F6EECF244321}">
                <p14:modId xmlns:p14="http://schemas.microsoft.com/office/powerpoint/2010/main" val="2448878265"/>
              </p:ext>
            </p:extLst>
          </p:nvPr>
        </p:nvGraphicFramePr>
        <p:xfrm>
          <a:off x="2133600" y="3429000"/>
          <a:ext cx="4572000" cy="2952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682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99478470"/>
              </p:ext>
            </p:extLst>
          </p:nvPr>
        </p:nvGraphicFramePr>
        <p:xfrm>
          <a:off x="1447800" y="1397000"/>
          <a:ext cx="6172200" cy="4318000"/>
        </p:xfrm>
        <a:graphic>
          <a:graphicData uri="http://schemas.openxmlformats.org/drawingml/2006/table">
            <a:tbl>
              <a:tblPr firstRow="1" bandRow="1">
                <a:tableStyleId>{5C22544A-7EE6-4342-B048-85BDC9FD1C3A}</a:tableStyleId>
              </a:tblPr>
              <a:tblGrid>
                <a:gridCol w="2438400"/>
                <a:gridCol w="1701800"/>
                <a:gridCol w="2032000"/>
              </a:tblGrid>
              <a:tr h="660400">
                <a:tc>
                  <a:txBody>
                    <a:bodyPr/>
                    <a:lstStyle/>
                    <a:p>
                      <a:r>
                        <a:rPr lang="en-US" dirty="0" smtClean="0">
                          <a:solidFill>
                            <a:srgbClr val="FF0000"/>
                          </a:solidFill>
                        </a:rPr>
                        <a:t>GAS Form for…</a:t>
                      </a:r>
                      <a:endParaRPr lang="en-US" dirty="0">
                        <a:solidFill>
                          <a:srgbClr val="FF0000"/>
                        </a:solidFill>
                      </a:endParaRPr>
                    </a:p>
                  </a:txBody>
                  <a:tcPr>
                    <a:solidFill>
                      <a:schemeClr val="bg1">
                        <a:lumMod val="85000"/>
                      </a:schemeClr>
                    </a:solidFill>
                  </a:tcPr>
                </a:tc>
                <a:tc>
                  <a:txBody>
                    <a:bodyPr/>
                    <a:lstStyle/>
                    <a:p>
                      <a:r>
                        <a:rPr lang="en-US" dirty="0" smtClean="0">
                          <a:solidFill>
                            <a:srgbClr val="FF0000"/>
                          </a:solidFill>
                        </a:rPr>
                        <a:t>Period</a:t>
                      </a:r>
                      <a:r>
                        <a:rPr lang="en-US" baseline="0" dirty="0" smtClean="0">
                          <a:solidFill>
                            <a:srgbClr val="FF0000"/>
                          </a:solidFill>
                        </a:rPr>
                        <a:t> covering…</a:t>
                      </a:r>
                      <a:endParaRPr lang="en-US" dirty="0">
                        <a:solidFill>
                          <a:srgbClr val="FF0000"/>
                        </a:solidFill>
                      </a:endParaRPr>
                    </a:p>
                  </a:txBody>
                  <a:tcPr>
                    <a:solidFill>
                      <a:schemeClr val="bg1">
                        <a:lumMod val="85000"/>
                      </a:schemeClr>
                    </a:solidFill>
                  </a:tcPr>
                </a:tc>
                <a:tc>
                  <a:txBody>
                    <a:bodyPr/>
                    <a:lstStyle/>
                    <a:p>
                      <a:r>
                        <a:rPr lang="en-US" dirty="0" smtClean="0">
                          <a:solidFill>
                            <a:srgbClr val="FF0000"/>
                          </a:solidFill>
                        </a:rPr>
                        <a:t>Behavior…</a:t>
                      </a:r>
                      <a:endParaRPr lang="en-US" dirty="0">
                        <a:solidFill>
                          <a:srgbClr val="FF0000"/>
                        </a:solidFill>
                      </a:endParaRPr>
                    </a:p>
                  </a:txBody>
                  <a:tcPr>
                    <a:solidFill>
                      <a:schemeClr val="bg1">
                        <a:lumMod val="85000"/>
                      </a:schemeClr>
                    </a:solidFill>
                  </a:tcPr>
                </a:tc>
              </a:tr>
              <a:tr h="370840">
                <a:tc>
                  <a:txBody>
                    <a:bodyPr/>
                    <a:lstStyle/>
                    <a:p>
                      <a:pPr algn="ctr"/>
                      <a:r>
                        <a:rPr lang="en-US" sz="2400" b="1" dirty="0" smtClean="0"/>
                        <a:t>+2  </a:t>
                      </a:r>
                      <a:r>
                        <a:rPr lang="en-US" b="1" dirty="0" smtClean="0"/>
                        <a:t>Much more than expected</a:t>
                      </a:r>
                      <a:endParaRPr lang="en-US" b="1" dirty="0"/>
                    </a:p>
                  </a:txBody>
                  <a:tcPr/>
                </a:tc>
                <a:tc>
                  <a:txBody>
                    <a:bodyPr/>
                    <a:lstStyle/>
                    <a:p>
                      <a:endParaRPr lang="en-US" baseline="0" dirty="0" smtClean="0"/>
                    </a:p>
                    <a:p>
                      <a:r>
                        <a:rPr lang="en-US" baseline="0" dirty="0" smtClean="0"/>
                        <a:t>1 2 3 4 5 …</a:t>
                      </a:r>
                      <a:endParaRPr lang="en-US" dirty="0"/>
                    </a:p>
                  </a:txBody>
                  <a:tcPr/>
                </a:tc>
                <a:tc>
                  <a:txBody>
                    <a:bodyPr/>
                    <a:lstStyle/>
                    <a:p>
                      <a:endParaRPr lang="en-US"/>
                    </a:p>
                  </a:txBody>
                  <a:tcPr/>
                </a:tc>
              </a:tr>
              <a:tr h="370840">
                <a:tc>
                  <a:txBody>
                    <a:bodyPr/>
                    <a:lstStyle/>
                    <a:p>
                      <a:pPr algn="ctr"/>
                      <a:r>
                        <a:rPr lang="en-US" sz="2400" b="1" dirty="0" smtClean="0"/>
                        <a:t>+1</a:t>
                      </a:r>
                      <a:r>
                        <a:rPr lang="en-US" sz="2400" b="1" baseline="0" dirty="0" smtClean="0"/>
                        <a:t> </a:t>
                      </a:r>
                      <a:r>
                        <a:rPr lang="en-US" b="1" baseline="0" dirty="0" smtClean="0"/>
                        <a:t>Somewhat more than expected</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 </a:t>
                      </a:r>
                      <a:endParaRPr lang="en-US" dirty="0"/>
                    </a:p>
                  </a:txBody>
                  <a:tcPr/>
                </a:tc>
                <a:tc>
                  <a:txBody>
                    <a:bodyPr/>
                    <a:lstStyle/>
                    <a:p>
                      <a:endParaRPr lang="en-US"/>
                    </a:p>
                  </a:txBody>
                  <a:tcPr/>
                </a:tc>
              </a:tr>
              <a:tr h="370840">
                <a:tc>
                  <a:txBody>
                    <a:bodyPr/>
                    <a:lstStyle/>
                    <a:p>
                      <a:pPr algn="ctr"/>
                      <a:r>
                        <a:rPr lang="en-US" sz="2400" b="1" dirty="0" smtClean="0"/>
                        <a:t>0 </a:t>
                      </a:r>
                      <a:r>
                        <a:rPr lang="en-US" b="1" dirty="0" smtClean="0"/>
                        <a:t>Expected level of Outcome</a:t>
                      </a:r>
                      <a:endParaRPr lang="en-US" b="1" dirty="0"/>
                    </a:p>
                  </a:txBody>
                  <a:tcPr/>
                </a:tc>
                <a:tc>
                  <a: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 </a:t>
                      </a:r>
                      <a:endParaRPr lang="en-US" dirty="0"/>
                    </a:p>
                  </a:txBody>
                  <a:tcPr/>
                </a:tc>
                <a:tc>
                  <a:txBody>
                    <a:bodyPr/>
                    <a:lstStyle/>
                    <a:p>
                      <a:endParaRPr lang="en-US"/>
                    </a:p>
                  </a:txBody>
                  <a:tcPr/>
                </a:tc>
              </a:tr>
              <a:tr h="370840">
                <a:tc>
                  <a:txBody>
                    <a:bodyPr/>
                    <a:lstStyle/>
                    <a:p>
                      <a:pPr algn="ctr"/>
                      <a:r>
                        <a:rPr lang="en-US" sz="2400" b="1" dirty="0" smtClean="0"/>
                        <a:t>-1 </a:t>
                      </a:r>
                      <a:r>
                        <a:rPr lang="en-US" sz="2400" b="1" baseline="0" dirty="0" smtClean="0"/>
                        <a:t> </a:t>
                      </a:r>
                      <a:r>
                        <a:rPr lang="en-US" b="1" dirty="0" smtClean="0"/>
                        <a:t>Somewhat</a:t>
                      </a:r>
                      <a:r>
                        <a:rPr lang="en-US" b="1" baseline="0" dirty="0" smtClean="0"/>
                        <a:t> less than expected</a:t>
                      </a:r>
                      <a:endParaRPr lang="en-US" b="1" dirty="0"/>
                    </a:p>
                  </a:txBody>
                  <a:tcPr/>
                </a:tc>
                <a:tc>
                  <a:txBody>
                    <a:bodyPr/>
                    <a:lstStyle/>
                    <a:p>
                      <a:endParaRPr lang="en-US" baseline="0" dirty="0" smtClean="0"/>
                    </a:p>
                    <a:p>
                      <a:r>
                        <a:rPr lang="en-US" baseline="0" dirty="0" smtClean="0"/>
                        <a:t>1 2 3 4 5…</a:t>
                      </a:r>
                      <a:endParaRPr lang="en-US" dirty="0"/>
                    </a:p>
                  </a:txBody>
                  <a:tcPr/>
                </a:tc>
                <a:tc>
                  <a:txBody>
                    <a:bodyPr/>
                    <a:lstStyle/>
                    <a:p>
                      <a:endParaRPr lang="en-US"/>
                    </a:p>
                  </a:txBody>
                  <a:tcPr/>
                </a:tc>
              </a:tr>
              <a:tr h="370840">
                <a:tc>
                  <a:txBody>
                    <a:bodyPr/>
                    <a:lstStyle/>
                    <a:p>
                      <a:pPr algn="ctr"/>
                      <a:r>
                        <a:rPr lang="en-US" sz="2400" b="1" dirty="0" smtClean="0"/>
                        <a:t>-2</a:t>
                      </a:r>
                      <a:r>
                        <a:rPr lang="en-US" sz="2400" b="1" baseline="0" dirty="0" smtClean="0"/>
                        <a:t> </a:t>
                      </a:r>
                      <a:r>
                        <a:rPr lang="en-US" b="1" baseline="0" dirty="0" smtClean="0"/>
                        <a:t> </a:t>
                      </a:r>
                      <a:r>
                        <a:rPr lang="en-US" b="1" dirty="0" smtClean="0"/>
                        <a:t>Much less than</a:t>
                      </a:r>
                      <a:r>
                        <a:rPr lang="en-US" b="1" baseline="0" dirty="0" smtClean="0"/>
                        <a:t> expected</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a:t>
                      </a:r>
                      <a:endParaRPr lang="en-US" dirty="0"/>
                    </a:p>
                  </a:txBody>
                  <a:tcPr/>
                </a:tc>
                <a:tc>
                  <a:txBody>
                    <a:bodyPr/>
                    <a:lstStyle/>
                    <a:p>
                      <a:endParaRPr lang="en-US" dirty="0"/>
                    </a:p>
                  </a:txBody>
                  <a:tcPr/>
                </a:tc>
              </a:tr>
            </a:tbl>
          </a:graphicData>
        </a:graphic>
      </p:graphicFrame>
      <p:sp>
        <p:nvSpPr>
          <p:cNvPr id="4" name="TextBox 3"/>
          <p:cNvSpPr txBox="1"/>
          <p:nvPr/>
        </p:nvSpPr>
        <p:spPr>
          <a:xfrm flipH="1">
            <a:off x="2133600" y="457200"/>
            <a:ext cx="4692069" cy="461665"/>
          </a:xfrm>
          <a:prstGeom prst="rect">
            <a:avLst/>
          </a:prstGeom>
          <a:noFill/>
        </p:spPr>
        <p:txBody>
          <a:bodyPr wrap="square" rtlCol="0">
            <a:spAutoFit/>
          </a:bodyPr>
          <a:lstStyle/>
          <a:p>
            <a:pPr algn="ctr"/>
            <a:r>
              <a:rPr lang="en-US" sz="2400" b="1" cap="all" dirty="0" smtClean="0"/>
              <a:t>Goal Attainment Scaling</a:t>
            </a:r>
            <a:endParaRPr lang="en-US" sz="2400" b="1" cap="all" dirty="0"/>
          </a:p>
        </p:txBody>
      </p:sp>
    </p:spTree>
    <p:extLst>
      <p:ext uri="{BB962C8B-B14F-4D97-AF65-F5344CB8AC3E}">
        <p14:creationId xmlns:p14="http://schemas.microsoft.com/office/powerpoint/2010/main" val="242724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a typeface="ＭＳ Ｐゴシック" pitchFamily="34" charset="-128"/>
              </a:rPr>
              <a:t>Proactive/Premeditated Aggression</a:t>
            </a:r>
            <a:endParaRPr lang="en-US" dirty="0">
              <a:solidFill>
                <a:srgbClr val="FFC000"/>
              </a:solidFill>
            </a:endParaRPr>
          </a:p>
        </p:txBody>
      </p:sp>
      <p:sp>
        <p:nvSpPr>
          <p:cNvPr id="3" name="Content Placeholder 2"/>
          <p:cNvSpPr>
            <a:spLocks noGrp="1"/>
          </p:cNvSpPr>
          <p:nvPr>
            <p:ph idx="1"/>
          </p:nvPr>
        </p:nvSpPr>
        <p:spPr/>
        <p:txBody>
          <a:bodyPr/>
          <a:lstStyle/>
          <a:p>
            <a:pPr lvl="1">
              <a:lnSpc>
                <a:spcPct val="90000"/>
              </a:lnSpc>
            </a:pPr>
            <a:r>
              <a:rPr lang="en-US" b="1" dirty="0">
                <a:ea typeface="ＭＳ Ｐゴシック" pitchFamily="34" charset="-128"/>
              </a:rPr>
              <a:t>goal-oriented</a:t>
            </a:r>
            <a:r>
              <a:rPr lang="en-US" dirty="0">
                <a:ea typeface="ＭＳ Ｐゴシック" pitchFamily="34" charset="-128"/>
              </a:rPr>
              <a:t> aggressive behaviors; want something</a:t>
            </a:r>
          </a:p>
          <a:p>
            <a:pPr lvl="1">
              <a:lnSpc>
                <a:spcPct val="90000"/>
              </a:lnSpc>
            </a:pPr>
            <a:r>
              <a:rPr lang="en-US" dirty="0">
                <a:ea typeface="ＭＳ Ｐゴシック" pitchFamily="34" charset="-128"/>
              </a:rPr>
              <a:t>cool-headed, </a:t>
            </a:r>
            <a:r>
              <a:rPr lang="en-US" b="1" dirty="0">
                <a:ea typeface="ＭＳ Ｐゴシック" pitchFamily="34" charset="-128"/>
              </a:rPr>
              <a:t>bully-type</a:t>
            </a:r>
            <a:r>
              <a:rPr lang="en-US" dirty="0">
                <a:ea typeface="ＭＳ Ｐゴシック" pitchFamily="34" charset="-128"/>
              </a:rPr>
              <a:t>; gang leadership</a:t>
            </a:r>
          </a:p>
          <a:p>
            <a:pPr lvl="1">
              <a:lnSpc>
                <a:spcPct val="90000"/>
              </a:lnSpc>
            </a:pPr>
            <a:r>
              <a:rPr lang="en-US" dirty="0">
                <a:ea typeface="ＭＳ Ｐゴシック" pitchFamily="34" charset="-128"/>
              </a:rPr>
              <a:t>overvalued use of aggression</a:t>
            </a:r>
          </a:p>
          <a:p>
            <a:pPr lvl="1">
              <a:lnSpc>
                <a:spcPct val="90000"/>
              </a:lnSpc>
            </a:pPr>
            <a:r>
              <a:rPr lang="en-US" dirty="0">
                <a:ea typeface="ＭＳ Ｐゴシック" pitchFamily="34" charset="-128"/>
              </a:rPr>
              <a:t>managed best with effective </a:t>
            </a:r>
            <a:r>
              <a:rPr lang="en-US" b="1" dirty="0">
                <a:ea typeface="ＭＳ Ｐゴシック" pitchFamily="34" charset="-128"/>
              </a:rPr>
              <a:t>security measures </a:t>
            </a:r>
          </a:p>
          <a:p>
            <a:endParaRPr lang="en-US" dirty="0"/>
          </a:p>
        </p:txBody>
      </p:sp>
      <p:pic>
        <p:nvPicPr>
          <p:cNvPr id="4" name="Picture 6" descr="http://www.xtimeline.com/__UserPic_Large/7862/ELT200804032027385133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33850"/>
            <a:ext cx="1828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img.dailymail.co.uk/i/pix/2008/05_04/girlgangALAMY_468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08481"/>
            <a:ext cx="2748235"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orgs.usd.edu/awol/images/social_issues/anti-gang-project-891261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91000"/>
            <a:ext cx="2909456"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756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C000"/>
                </a:solidFill>
              </a:rPr>
              <a:t>Sample PND</a:t>
            </a:r>
            <a:endParaRPr lang="en-US" dirty="0">
              <a:solidFill>
                <a:srgbClr val="FFC000"/>
              </a:solidFill>
            </a:endParaRPr>
          </a:p>
        </p:txBody>
      </p:sp>
      <p:sp>
        <p:nvSpPr>
          <p:cNvPr id="105475" name="Content Placeholder 2"/>
          <p:cNvSpPr>
            <a:spLocks noGrp="1"/>
          </p:cNvSpPr>
          <p:nvPr>
            <p:ph idx="1"/>
          </p:nvPr>
        </p:nvSpPr>
        <p:spPr/>
        <p:txBody>
          <a:bodyPr/>
          <a:lstStyle/>
          <a:p>
            <a:pPr eaLnBrk="1" hangingPunct="1"/>
            <a:endParaRPr lang="en-US" dirty="0" smtClean="0"/>
          </a:p>
          <a:p>
            <a:pPr eaLnBrk="1" hangingPunct="1"/>
            <a:endParaRPr lang="en-US" dirty="0" smtClean="0"/>
          </a:p>
        </p:txBody>
      </p:sp>
      <p:sp>
        <p:nvSpPr>
          <p:cNvPr id="5" name="TextBox 4"/>
          <p:cNvSpPr txBox="1">
            <a:spLocks noChangeArrowheads="1"/>
          </p:cNvSpPr>
          <p:nvPr/>
        </p:nvSpPr>
        <p:spPr bwMode="auto">
          <a:xfrm>
            <a:off x="6036306" y="5281613"/>
            <a:ext cx="2498093" cy="369888"/>
          </a:xfrm>
          <a:prstGeom prst="rect">
            <a:avLst/>
          </a:prstGeom>
          <a:noFill/>
          <a:ln w="9525">
            <a:noFill/>
            <a:miter lim="800000"/>
            <a:headEnd/>
            <a:tailEnd/>
          </a:ln>
        </p:spPr>
        <p:txBody>
          <a:bodyPr wrap="square">
            <a:spAutoFit/>
          </a:bodyPr>
          <a:lstStyle/>
          <a:p>
            <a:r>
              <a:rPr lang="en-US" dirty="0">
                <a:latin typeface="Gill Sans MT" pitchFamily="34" charset="0"/>
              </a:rPr>
              <a:t>PND = 16/18 = 88.9%</a:t>
            </a:r>
          </a:p>
        </p:txBody>
      </p:sp>
      <p:sp>
        <p:nvSpPr>
          <p:cNvPr id="6" name="TextBox 5"/>
          <p:cNvSpPr txBox="1">
            <a:spLocks noChangeArrowheads="1"/>
          </p:cNvSpPr>
          <p:nvPr/>
        </p:nvSpPr>
        <p:spPr bwMode="auto">
          <a:xfrm>
            <a:off x="1447800" y="5638800"/>
            <a:ext cx="6781800" cy="461665"/>
          </a:xfrm>
          <a:prstGeom prst="rect">
            <a:avLst/>
          </a:prstGeom>
          <a:noFill/>
          <a:ln w="9525">
            <a:noFill/>
            <a:miter lim="800000"/>
            <a:headEnd/>
            <a:tailEnd/>
          </a:ln>
        </p:spPr>
        <p:txBody>
          <a:bodyPr>
            <a:spAutoFit/>
          </a:bodyPr>
          <a:lstStyle/>
          <a:p>
            <a:r>
              <a:rPr lang="en-US" sz="1200" dirty="0">
                <a:latin typeface="Gill Sans MT" pitchFamily="34" charset="0"/>
              </a:rPr>
              <a:t>PND of 90 or greater is considered highly effective, 70-90 moderately effective, 50-70 questionably effective, and 50 or lower is ineffective (Jenson, Clark, </a:t>
            </a:r>
            <a:r>
              <a:rPr lang="en-US" sz="1200" dirty="0" err="1">
                <a:latin typeface="Gill Sans MT" pitchFamily="34" charset="0"/>
              </a:rPr>
              <a:t>Kircher</a:t>
            </a:r>
            <a:r>
              <a:rPr lang="en-US" sz="1200" dirty="0">
                <a:latin typeface="Gill Sans MT" pitchFamily="34" charset="0"/>
              </a:rPr>
              <a:t>, &amp; </a:t>
            </a:r>
            <a:r>
              <a:rPr lang="en-US" sz="1200" dirty="0" err="1">
                <a:latin typeface="Gill Sans MT" pitchFamily="34" charset="0"/>
              </a:rPr>
              <a:t>Kristjansson</a:t>
            </a:r>
            <a:r>
              <a:rPr lang="en-US" sz="1200" dirty="0">
                <a:latin typeface="Gill Sans MT" pitchFamily="34" charset="0"/>
              </a:rPr>
              <a:t>, 2007)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75197"/>
            <a:ext cx="5274306"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36306" y="2057400"/>
            <a:ext cx="2650494" cy="646331"/>
          </a:xfrm>
          <a:prstGeom prst="rect">
            <a:avLst/>
          </a:prstGeom>
          <a:noFill/>
        </p:spPr>
        <p:txBody>
          <a:bodyPr wrap="square" rtlCol="0">
            <a:spAutoFit/>
          </a:bodyPr>
          <a:lstStyle/>
          <a:p>
            <a:r>
              <a:rPr lang="en-US" b="1" dirty="0" smtClean="0">
                <a:solidFill>
                  <a:srgbClr val="0070C0"/>
                </a:solidFill>
              </a:rPr>
              <a:t>Obtain at least 3 data points in baseline phase</a:t>
            </a:r>
            <a:endParaRPr lang="en-US" b="1" dirty="0">
              <a:solidFill>
                <a:srgbClr val="0070C0"/>
              </a:solidFill>
            </a:endParaRPr>
          </a:p>
        </p:txBody>
      </p:sp>
      <p:cxnSp>
        <p:nvCxnSpPr>
          <p:cNvPr id="7" name="Straight Arrow Connector 6"/>
          <p:cNvCxnSpPr/>
          <p:nvPr/>
        </p:nvCxnSpPr>
        <p:spPr>
          <a:xfrm>
            <a:off x="3048000" y="2703731"/>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47999" y="2623066"/>
            <a:ext cx="457200" cy="14165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199" y="2438400"/>
            <a:ext cx="1905001" cy="369332"/>
          </a:xfrm>
          <a:prstGeom prst="rect">
            <a:avLst/>
          </a:prstGeom>
          <a:noFill/>
        </p:spPr>
        <p:txBody>
          <a:bodyPr wrap="square" rtlCol="0">
            <a:spAutoFit/>
          </a:bodyPr>
          <a:lstStyle/>
          <a:p>
            <a:r>
              <a:rPr lang="en-US" dirty="0">
                <a:solidFill>
                  <a:srgbClr val="0070C0"/>
                </a:solidFill>
              </a:rPr>
              <a:t>o</a:t>
            </a:r>
            <a:r>
              <a:rPr lang="en-US" dirty="0" smtClean="0">
                <a:solidFill>
                  <a:srgbClr val="0070C0"/>
                </a:solidFill>
              </a:rPr>
              <a:t>verlapping data</a:t>
            </a:r>
            <a:endParaRPr lang="en-US" dirty="0">
              <a:solidFill>
                <a:srgbClr val="0070C0"/>
              </a:solidFill>
            </a:endParaRPr>
          </a:p>
        </p:txBody>
      </p:sp>
      <p:cxnSp>
        <p:nvCxnSpPr>
          <p:cNvPr id="12" name="Straight Arrow Connector 11"/>
          <p:cNvCxnSpPr/>
          <p:nvPr/>
        </p:nvCxnSpPr>
        <p:spPr>
          <a:xfrm flipH="1">
            <a:off x="2438400" y="2623066"/>
            <a:ext cx="609599" cy="18466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54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PND Tool</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See Intervention Central’s </a:t>
            </a:r>
          </a:p>
          <a:p>
            <a:pPr marL="118872" indent="0">
              <a:buNone/>
            </a:pPr>
            <a:endParaRPr lang="en-US" dirty="0"/>
          </a:p>
          <a:p>
            <a:pPr marL="118872" indent="0" algn="ctr">
              <a:buNone/>
            </a:pPr>
            <a:r>
              <a:rPr lang="en-US" dirty="0" err="1" smtClean="0"/>
              <a:t>ChartDog</a:t>
            </a:r>
            <a:r>
              <a:rPr lang="en-US" dirty="0" smtClean="0"/>
              <a:t> </a:t>
            </a:r>
            <a:r>
              <a:rPr lang="en-US" dirty="0" err="1" smtClean="0"/>
              <a:t>Graphmaker</a:t>
            </a:r>
            <a:r>
              <a:rPr lang="en-US" dirty="0" smtClean="0"/>
              <a:t> at:</a:t>
            </a:r>
          </a:p>
          <a:p>
            <a:pPr marL="118872" indent="0">
              <a:buNone/>
            </a:pPr>
            <a:endParaRPr lang="en-US" dirty="0" smtClean="0">
              <a:hlinkClick r:id="rId2"/>
            </a:endParaRPr>
          </a:p>
          <a:p>
            <a:pPr marL="118872" indent="0">
              <a:buNone/>
            </a:pPr>
            <a:r>
              <a:rPr lang="en-US" dirty="0" smtClean="0">
                <a:hlinkClick r:id="rId2"/>
              </a:rPr>
              <a:t>http</a:t>
            </a:r>
            <a:r>
              <a:rPr lang="en-US" dirty="0">
                <a:hlinkClick r:id="rId2"/>
              </a:rPr>
              <a:t>://</a:t>
            </a:r>
            <a:r>
              <a:rPr lang="en-US" dirty="0" smtClean="0">
                <a:hlinkClick r:id="rId2"/>
              </a:rPr>
              <a:t>www.interventioncentral.org/tools/chart_dog_graph_maker</a:t>
            </a:r>
            <a:endParaRPr lang="en-US" dirty="0" smtClean="0"/>
          </a:p>
          <a:p>
            <a:pPr marL="118872" indent="0">
              <a:buNone/>
            </a:pPr>
            <a:endParaRPr lang="en-US" dirty="0"/>
          </a:p>
        </p:txBody>
      </p:sp>
    </p:spTree>
    <p:extLst>
      <p:ext uri="{BB962C8B-B14F-4D97-AF65-F5344CB8AC3E}">
        <p14:creationId xmlns:p14="http://schemas.microsoft.com/office/powerpoint/2010/main" val="2584780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t>Generalization</a:t>
            </a:r>
            <a:endParaRPr lang="en-US" b="1" dirty="0"/>
          </a:p>
        </p:txBody>
      </p:sp>
      <p:sp>
        <p:nvSpPr>
          <p:cNvPr id="119811" name="Content Placeholder 2"/>
          <p:cNvSpPr>
            <a:spLocks noGrp="1"/>
          </p:cNvSpPr>
          <p:nvPr>
            <p:ph idx="1"/>
          </p:nvPr>
        </p:nvSpPr>
        <p:spPr/>
        <p:txBody>
          <a:bodyPr>
            <a:normAutofit lnSpcReduction="10000"/>
          </a:bodyPr>
          <a:lstStyle/>
          <a:p>
            <a:pPr eaLnBrk="1" hangingPunct="1"/>
            <a:r>
              <a:rPr lang="en-US" dirty="0" smtClean="0"/>
              <a:t>The transfer of insights and behaviors from the therapy room to the natural environment so as to facilitate adaptive participation and positive growth </a:t>
            </a:r>
          </a:p>
          <a:p>
            <a:pPr eaLnBrk="1" hangingPunct="1">
              <a:buFont typeface="Wingdings 2" pitchFamily="18" charset="2"/>
              <a:buNone/>
            </a:pPr>
            <a:endParaRPr lang="en-US" dirty="0" smtClean="0"/>
          </a:p>
          <a:p>
            <a:pPr eaLnBrk="1" hangingPunct="1"/>
            <a:r>
              <a:rPr lang="en-US" dirty="0" smtClean="0"/>
              <a:t>The maintenance of these skills over time and across environments and situations</a:t>
            </a:r>
          </a:p>
          <a:p>
            <a:pPr lvl="1"/>
            <a:r>
              <a:rPr lang="en-US" dirty="0" smtClean="0"/>
              <a:t>See </a:t>
            </a:r>
            <a:r>
              <a:rPr lang="en-US" dirty="0"/>
              <a:t>Donald Meichenbaum - </a:t>
            </a:r>
            <a:r>
              <a:rPr lang="en-US" dirty="0">
                <a:hlinkClick r:id="rId3"/>
              </a:rPr>
              <a:t>http://</a:t>
            </a:r>
            <a:r>
              <a:rPr lang="en-US" dirty="0" smtClean="0">
                <a:hlinkClick r:id="rId3"/>
              </a:rPr>
              <a:t>www.melissainstitute.org/documents/Silence3-Meichenbaum.pdf</a:t>
            </a:r>
            <a:endParaRPr lang="en-US" dirty="0" smtClean="0"/>
          </a:p>
          <a:p>
            <a:endParaRPr lang="en-US" dirty="0" smtClean="0"/>
          </a:p>
        </p:txBody>
      </p:sp>
    </p:spTree>
    <p:extLst>
      <p:ext uri="{BB962C8B-B14F-4D97-AF65-F5344CB8AC3E}">
        <p14:creationId xmlns:p14="http://schemas.microsoft.com/office/powerpoint/2010/main" val="1031659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Facilitating Generalization</a:t>
            </a:r>
            <a:endParaRPr lang="en-US" b="1" dirty="0"/>
          </a:p>
        </p:txBody>
      </p:sp>
      <p:sp>
        <p:nvSpPr>
          <p:cNvPr id="3" name="Content Placeholder 2"/>
          <p:cNvSpPr>
            <a:spLocks noGrp="1"/>
          </p:cNvSpPr>
          <p:nvPr>
            <p:ph idx="1"/>
          </p:nvPr>
        </p:nvSpPr>
        <p:spPr/>
        <p:txBody>
          <a:bodyPr/>
          <a:lstStyle/>
          <a:p>
            <a:r>
              <a:rPr lang="en-US" dirty="0" smtClean="0"/>
              <a:t>Collaborate on behavioral goals</a:t>
            </a:r>
          </a:p>
          <a:p>
            <a:r>
              <a:rPr lang="en-US" dirty="0" smtClean="0"/>
              <a:t>Care for your therapeutic relationship!</a:t>
            </a:r>
          </a:p>
          <a:p>
            <a:r>
              <a:rPr lang="en-US" dirty="0" smtClean="0"/>
              <a:t>Identify generalization agents (teachers, etc.)</a:t>
            </a:r>
          </a:p>
          <a:p>
            <a:r>
              <a:rPr lang="en-US" dirty="0" smtClean="0"/>
              <a:t>Create an </a:t>
            </a:r>
            <a:r>
              <a:rPr lang="en-US" b="1" dirty="0" smtClean="0"/>
              <a:t>expectation</a:t>
            </a:r>
            <a:r>
              <a:rPr lang="en-US" dirty="0" smtClean="0"/>
              <a:t> for change</a:t>
            </a:r>
          </a:p>
          <a:p>
            <a:pPr lvl="1"/>
            <a:r>
              <a:rPr lang="en-US" dirty="0" smtClean="0"/>
              <a:t>Design mini-experiments</a:t>
            </a:r>
          </a:p>
          <a:p>
            <a:pPr lvl="1"/>
            <a:r>
              <a:rPr lang="en-US" dirty="0" smtClean="0"/>
              <a:t>Problem-solve barriers to change</a:t>
            </a:r>
          </a:p>
          <a:p>
            <a:r>
              <a:rPr lang="en-US" dirty="0" smtClean="0"/>
              <a:t>Near the end, address relapse issues and mutually design supports</a:t>
            </a:r>
            <a:endParaRPr lang="en-US" dirty="0"/>
          </a:p>
        </p:txBody>
      </p:sp>
    </p:spTree>
    <p:extLst>
      <p:ext uri="{BB962C8B-B14F-4D97-AF65-F5344CB8AC3E}">
        <p14:creationId xmlns:p14="http://schemas.microsoft.com/office/powerpoint/2010/main" val="410986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Rapport: </a:t>
            </a:r>
            <a:r>
              <a:rPr lang="en-US" dirty="0" smtClean="0"/>
              <a:t>Readiness for Change 				</a:t>
            </a:r>
            <a:r>
              <a:rPr lang="en-US" sz="2000" i="1" dirty="0" smtClean="0"/>
              <a:t>Motivational Interviewing </a:t>
            </a:r>
            <a:r>
              <a:rPr lang="en-US" sz="2000" dirty="0" smtClean="0"/>
              <a:t>- Miller &amp; Rollnick, 2002</a:t>
            </a:r>
            <a:endParaRPr lang="en-US" sz="2000" dirty="0"/>
          </a:p>
        </p:txBody>
      </p:sp>
      <p:sp>
        <p:nvSpPr>
          <p:cNvPr id="3" name="Content Placeholder 2"/>
          <p:cNvSpPr>
            <a:spLocks noGrp="1"/>
          </p:cNvSpPr>
          <p:nvPr>
            <p:ph idx="1"/>
          </p:nvPr>
        </p:nvSpPr>
        <p:spPr/>
        <p:txBody>
          <a:bodyPr/>
          <a:lstStyle/>
          <a:p>
            <a:r>
              <a:rPr lang="en-US" dirty="0" smtClean="0"/>
              <a:t>Most people resolve most of their own problems naturally</a:t>
            </a:r>
          </a:p>
          <a:p>
            <a:pPr lvl="1"/>
            <a:r>
              <a:rPr lang="en-US" b="1" dirty="0" smtClean="0">
                <a:solidFill>
                  <a:schemeClr val="accent6"/>
                </a:solidFill>
              </a:rPr>
              <a:t>Want</a:t>
            </a:r>
            <a:r>
              <a:rPr lang="en-US" dirty="0" smtClean="0"/>
              <a:t> to make a change: </a:t>
            </a:r>
            <a:r>
              <a:rPr lang="en-US" i="1" dirty="0" smtClean="0"/>
              <a:t>How important is it?</a:t>
            </a:r>
          </a:p>
          <a:p>
            <a:pPr lvl="1"/>
            <a:r>
              <a:rPr lang="en-US" b="1" dirty="0" smtClean="0">
                <a:solidFill>
                  <a:schemeClr val="accent6"/>
                </a:solidFill>
              </a:rPr>
              <a:t>Able</a:t>
            </a:r>
            <a:r>
              <a:rPr lang="en-US" dirty="0" smtClean="0"/>
              <a:t> to make a change: </a:t>
            </a:r>
            <a:r>
              <a:rPr lang="en-US" i="1" dirty="0" smtClean="0"/>
              <a:t>Perceived ability </a:t>
            </a:r>
          </a:p>
          <a:p>
            <a:pPr lvl="1"/>
            <a:r>
              <a:rPr lang="en-US" b="1" dirty="0" smtClean="0">
                <a:solidFill>
                  <a:schemeClr val="accent6"/>
                </a:solidFill>
              </a:rPr>
              <a:t>Ready</a:t>
            </a:r>
            <a:r>
              <a:rPr lang="en-US" dirty="0" smtClean="0"/>
              <a:t> to make a change: </a:t>
            </a:r>
            <a:r>
              <a:rPr lang="en-US" i="1" dirty="0" smtClean="0"/>
              <a:t>Timing &amp; priorities</a:t>
            </a:r>
          </a:p>
          <a:p>
            <a:r>
              <a:rPr lang="en-US" dirty="0" smtClean="0"/>
              <a:t>Stages for therapeutic change mirror that of natural change</a:t>
            </a:r>
          </a:p>
          <a:p>
            <a:pPr lvl="1"/>
            <a:r>
              <a:rPr lang="en-US" b="1" dirty="0" smtClean="0"/>
              <a:t>Your clients must be ready, willing, and able</a:t>
            </a:r>
            <a:endParaRPr lang="en-US" b="1" dirty="0"/>
          </a:p>
        </p:txBody>
      </p:sp>
    </p:spTree>
    <p:extLst>
      <p:ext uri="{BB962C8B-B14F-4D97-AF65-F5344CB8AC3E}">
        <p14:creationId xmlns:p14="http://schemas.microsoft.com/office/powerpoint/2010/main" val="2759883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a:t>Building Rapport with Angry, Aggressive Young Clients</a:t>
            </a:r>
          </a:p>
        </p:txBody>
      </p:sp>
      <p:sp>
        <p:nvSpPr>
          <p:cNvPr id="3" name="Content Placeholder 2"/>
          <p:cNvSpPr>
            <a:spLocks noGrp="1"/>
          </p:cNvSpPr>
          <p:nvPr>
            <p:ph idx="1"/>
          </p:nvPr>
        </p:nvSpPr>
        <p:spPr/>
        <p:txBody>
          <a:bodyPr>
            <a:normAutofit fontScale="85000" lnSpcReduction="10000"/>
          </a:bodyPr>
          <a:lstStyle/>
          <a:p>
            <a:r>
              <a:rPr lang="en-US" b="1" dirty="0" smtClean="0">
                <a:solidFill>
                  <a:srgbClr val="C00000"/>
                </a:solidFill>
              </a:rPr>
              <a:t>Take a “collaborative stance”</a:t>
            </a:r>
          </a:p>
          <a:p>
            <a:pPr lvl="1"/>
            <a:r>
              <a:rPr lang="en-US" dirty="0" smtClean="0"/>
              <a:t>Together we can make life easier</a:t>
            </a:r>
          </a:p>
          <a:p>
            <a:pPr lvl="1"/>
            <a:r>
              <a:rPr lang="en-US" dirty="0" smtClean="0"/>
              <a:t>“What do YOU want to change?”</a:t>
            </a:r>
          </a:p>
          <a:p>
            <a:pPr lvl="1"/>
            <a:r>
              <a:rPr lang="en-US" dirty="0" smtClean="0"/>
              <a:t>“How can I be of help to you?”</a:t>
            </a:r>
          </a:p>
          <a:p>
            <a:pPr lvl="1"/>
            <a:r>
              <a:rPr lang="en-US" dirty="0" smtClean="0"/>
              <a:t>“Where’s the best place to start?”</a:t>
            </a:r>
          </a:p>
          <a:p>
            <a:pPr marL="457200" lvl="1" indent="0">
              <a:buNone/>
            </a:pPr>
            <a:endParaRPr lang="en-US" dirty="0" smtClean="0"/>
          </a:p>
          <a:p>
            <a:r>
              <a:rPr lang="en-US" b="1" dirty="0" smtClean="0">
                <a:solidFill>
                  <a:srgbClr val="C00000"/>
                </a:solidFill>
              </a:rPr>
              <a:t>“Join” client’s angry concerns</a:t>
            </a:r>
          </a:p>
          <a:p>
            <a:pPr lvl="1"/>
            <a:r>
              <a:rPr lang="en-US" dirty="0" smtClean="0"/>
              <a:t>“Sounds like you have a pair of problem parents!”</a:t>
            </a:r>
          </a:p>
          <a:p>
            <a:pPr lvl="1"/>
            <a:r>
              <a:rPr lang="en-US" dirty="0" smtClean="0"/>
              <a:t>“I’d hate that school, too! What can we do about that?”</a:t>
            </a:r>
            <a:br>
              <a:rPr lang="en-US" dirty="0" smtClean="0"/>
            </a:br>
            <a:endParaRPr lang="en-US" dirty="0" smtClean="0"/>
          </a:p>
          <a:p>
            <a:r>
              <a:rPr lang="en-US" b="1" dirty="0" smtClean="0">
                <a:solidFill>
                  <a:srgbClr val="C00000"/>
                </a:solidFill>
              </a:rPr>
              <a:t>Gently challenge irrational “have to’s” of treatment</a:t>
            </a:r>
            <a:endParaRPr lang="en-US" b="1"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8" y="2057400"/>
            <a:ext cx="185246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324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CBT Orientation</a:t>
            </a:r>
          </a:p>
        </p:txBody>
      </p:sp>
      <p:sp>
        <p:nvSpPr>
          <p:cNvPr id="3" name="Content Placeholder 2"/>
          <p:cNvSpPr>
            <a:spLocks noGrp="1"/>
          </p:cNvSpPr>
          <p:nvPr>
            <p:ph idx="1"/>
          </p:nvPr>
        </p:nvSpPr>
        <p:spPr/>
        <p:txBody>
          <a:bodyPr>
            <a:normAutofit/>
          </a:bodyPr>
          <a:lstStyle/>
          <a:p>
            <a:r>
              <a:rPr lang="en-US" dirty="0" smtClean="0"/>
              <a:t>Use </a:t>
            </a:r>
            <a:r>
              <a:rPr lang="en-US" dirty="0"/>
              <a:t>of cognitive techniques (e.g., self-instruction) in combination with behavioral techniques (e.g., behavioral rehearsal) </a:t>
            </a:r>
            <a:endParaRPr lang="en-US" dirty="0" smtClean="0"/>
          </a:p>
          <a:p>
            <a:endParaRPr lang="en-US" dirty="0"/>
          </a:p>
          <a:p>
            <a:r>
              <a:rPr lang="en-US" dirty="0"/>
              <a:t>Preference for current reality over remote </a:t>
            </a:r>
            <a:r>
              <a:rPr lang="en-US" dirty="0" smtClean="0"/>
              <a:t>explanations</a:t>
            </a:r>
          </a:p>
          <a:p>
            <a:endParaRPr lang="en-US" dirty="0" smtClean="0"/>
          </a:p>
          <a:p>
            <a:r>
              <a:rPr lang="en-US" dirty="0"/>
              <a:t>Manualized </a:t>
            </a:r>
            <a:r>
              <a:rPr lang="en-US" dirty="0" smtClean="0"/>
              <a:t>delivery, but….</a:t>
            </a:r>
          </a:p>
          <a:p>
            <a:pPr marL="118872" indent="0">
              <a:buNone/>
            </a:pPr>
            <a:r>
              <a:rPr lang="en-US" altLang="ja-JP" b="1" dirty="0" smtClean="0">
                <a:solidFill>
                  <a:srgbClr val="002060"/>
                </a:solidFill>
                <a:ea typeface="ＭＳ Ｐゴシック" pitchFamily="34" charset="-128"/>
              </a:rPr>
              <a:t>	</a:t>
            </a:r>
            <a:r>
              <a:rPr lang="ja-JP" altLang="en-US" b="1" dirty="0" smtClean="0">
                <a:solidFill>
                  <a:srgbClr val="002060"/>
                </a:solidFill>
                <a:ea typeface="ＭＳ Ｐゴシック" pitchFamily="34" charset="-128"/>
              </a:rPr>
              <a:t>“</a:t>
            </a:r>
            <a:r>
              <a:rPr lang="en-US" altLang="ja-JP" b="1" dirty="0">
                <a:solidFill>
                  <a:srgbClr val="002060"/>
                </a:solidFill>
                <a:ea typeface="ＭＳ Ｐゴシック" pitchFamily="34" charset="-128"/>
              </a:rPr>
              <a:t>Flexibility within Fidelity</a:t>
            </a:r>
            <a:r>
              <a:rPr lang="ja-JP" altLang="en-US" b="1" dirty="0" smtClean="0">
                <a:solidFill>
                  <a:srgbClr val="002060"/>
                </a:solidFill>
                <a:ea typeface="ＭＳ Ｐゴシック" pitchFamily="34" charset="-128"/>
              </a:rPr>
              <a:t>”</a:t>
            </a:r>
            <a:endParaRPr lang="en-US" altLang="ja-JP" b="1" dirty="0" smtClean="0">
              <a:solidFill>
                <a:srgbClr val="002060"/>
              </a:solidFill>
              <a:ea typeface="ＭＳ Ｐゴシック" pitchFamily="34" charset="-128"/>
            </a:endParaRPr>
          </a:p>
          <a:p>
            <a:pPr marL="118872" indent="0">
              <a:buNone/>
            </a:pPr>
            <a:endParaRPr lang="en-US" altLang="ja-JP" b="1" dirty="0" smtClean="0">
              <a:solidFill>
                <a:srgbClr val="002060"/>
              </a:solidFill>
              <a:ea typeface="ＭＳ Ｐゴシック" pitchFamily="34" charset="-128"/>
            </a:endParaRPr>
          </a:p>
          <a:p>
            <a:pPr marL="118872" indent="0">
              <a:buNone/>
            </a:pPr>
            <a:endParaRPr lang="en-US" b="1" dirty="0">
              <a:solidFill>
                <a:srgbClr val="002060"/>
              </a:solidFill>
              <a:ea typeface="ＭＳ Ｐゴシック" pitchFamily="34" charset="-128"/>
            </a:endParaRPr>
          </a:p>
          <a:p>
            <a:endParaRPr lang="en-US" dirty="0"/>
          </a:p>
          <a:p>
            <a:endParaRPr lang="en-US" dirty="0"/>
          </a:p>
        </p:txBody>
      </p:sp>
    </p:spTree>
    <p:extLst>
      <p:ext uri="{BB962C8B-B14F-4D97-AF65-F5344CB8AC3E}">
        <p14:creationId xmlns:p14="http://schemas.microsoft.com/office/powerpoint/2010/main" val="2440572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CBT Orientation</a:t>
            </a:r>
            <a:endParaRPr lang="en-US" dirty="0"/>
          </a:p>
        </p:txBody>
      </p:sp>
      <p:sp>
        <p:nvSpPr>
          <p:cNvPr id="3" name="Content Placeholder 2"/>
          <p:cNvSpPr>
            <a:spLocks noGrp="1"/>
          </p:cNvSpPr>
          <p:nvPr>
            <p:ph idx="1"/>
          </p:nvPr>
        </p:nvSpPr>
        <p:spPr/>
        <p:txBody>
          <a:bodyPr/>
          <a:lstStyle/>
          <a:p>
            <a:r>
              <a:rPr lang="en-US" dirty="0" smtClean="0"/>
              <a:t>What does the client need to </a:t>
            </a:r>
            <a:r>
              <a:rPr lang="en-US" dirty="0" smtClean="0">
                <a:solidFill>
                  <a:srgbClr val="C00000"/>
                </a:solidFill>
              </a:rPr>
              <a:t>know?</a:t>
            </a:r>
          </a:p>
          <a:p>
            <a:pPr lvl="1"/>
            <a:r>
              <a:rPr lang="en-US" dirty="0" smtClean="0"/>
              <a:t>E.g., </a:t>
            </a:r>
            <a:r>
              <a:rPr lang="en-US" i="1" dirty="0" smtClean="0"/>
              <a:t>Most behaviors are choices</a:t>
            </a:r>
          </a:p>
          <a:p>
            <a:r>
              <a:rPr lang="en-US" dirty="0" smtClean="0"/>
              <a:t>What does the client need to be </a:t>
            </a:r>
            <a:r>
              <a:rPr lang="en-US" dirty="0" smtClean="0">
                <a:solidFill>
                  <a:srgbClr val="C00000"/>
                </a:solidFill>
              </a:rPr>
              <a:t>able to do </a:t>
            </a:r>
            <a:r>
              <a:rPr lang="en-US" dirty="0" smtClean="0"/>
              <a:t>and under </a:t>
            </a:r>
            <a:r>
              <a:rPr lang="en-US" dirty="0" smtClean="0">
                <a:solidFill>
                  <a:srgbClr val="C00000"/>
                </a:solidFill>
              </a:rPr>
              <a:t>what conditions</a:t>
            </a:r>
            <a:r>
              <a:rPr lang="en-US" dirty="0" smtClean="0"/>
              <a:t>?</a:t>
            </a:r>
          </a:p>
          <a:p>
            <a:pPr lvl="1"/>
            <a:r>
              <a:rPr lang="en-US" dirty="0" smtClean="0"/>
              <a:t>E.g., </a:t>
            </a:r>
            <a:r>
              <a:rPr lang="en-US" i="1" dirty="0" smtClean="0"/>
              <a:t>Regulate anger and respond non-violently when provoked by peers on the bus</a:t>
            </a:r>
          </a:p>
          <a:p>
            <a:pPr lvl="1"/>
            <a:endParaRPr lang="en-US" dirty="0" smtClean="0"/>
          </a:p>
          <a:p>
            <a:r>
              <a:rPr lang="en-US" i="1" dirty="0" smtClean="0"/>
              <a:t>How do we facilitate the acquisition of </a:t>
            </a:r>
            <a:r>
              <a:rPr lang="en-US" i="1" u="sng" dirty="0" smtClean="0"/>
              <a:t>that </a:t>
            </a:r>
            <a:r>
              <a:rPr lang="en-US" i="1" dirty="0" smtClean="0"/>
              <a:t>knowledge and </a:t>
            </a:r>
            <a:r>
              <a:rPr lang="en-US" i="1" u="sng" dirty="0" smtClean="0"/>
              <a:t>those</a:t>
            </a:r>
            <a:r>
              <a:rPr lang="en-US" i="1" dirty="0" smtClean="0"/>
              <a:t> skills?</a:t>
            </a:r>
            <a:endParaRPr lang="en-US" i="1" dirty="0"/>
          </a:p>
        </p:txBody>
      </p:sp>
    </p:spTree>
    <p:extLst>
      <p:ext uri="{BB962C8B-B14F-4D97-AF65-F5344CB8AC3E}">
        <p14:creationId xmlns:p14="http://schemas.microsoft.com/office/powerpoint/2010/main" val="1967178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CBT Orientation</a:t>
            </a:r>
          </a:p>
        </p:txBody>
      </p:sp>
      <p:sp>
        <p:nvSpPr>
          <p:cNvPr id="3" name="Content Placeholder 2"/>
          <p:cNvSpPr>
            <a:spLocks noGrp="1"/>
          </p:cNvSpPr>
          <p:nvPr>
            <p:ph idx="1"/>
          </p:nvPr>
        </p:nvSpPr>
        <p:spPr/>
        <p:txBody>
          <a:bodyPr>
            <a:normAutofit lnSpcReduction="10000"/>
          </a:bodyPr>
          <a:lstStyle/>
          <a:p>
            <a:r>
              <a:rPr lang="en-US" dirty="0" smtClean="0"/>
              <a:t>Therapist stance is that of a </a:t>
            </a:r>
            <a:r>
              <a:rPr lang="en-US" b="1" dirty="0" smtClean="0"/>
              <a:t>“supportive coach” </a:t>
            </a:r>
            <a:r>
              <a:rPr lang="en-US" dirty="0" smtClean="0"/>
              <a:t> -- teaching, conducting practice, and providing encouragement</a:t>
            </a:r>
          </a:p>
          <a:p>
            <a:endParaRPr lang="en-US" dirty="0" smtClean="0"/>
          </a:p>
          <a:p>
            <a:r>
              <a:rPr lang="en-US" dirty="0" smtClean="0"/>
              <a:t>A “metacognitive prosthetic device” rather than a “surrogate frontal lobe!” </a:t>
            </a:r>
          </a:p>
          <a:p>
            <a:endParaRPr lang="en-US" dirty="0" smtClean="0"/>
          </a:p>
          <a:p>
            <a:r>
              <a:rPr lang="en-US" dirty="0" smtClean="0"/>
              <a:t> </a:t>
            </a:r>
            <a:r>
              <a:rPr lang="en-US" dirty="0"/>
              <a:t>Best book? </a:t>
            </a:r>
            <a:r>
              <a:rPr lang="en-US" i="1" dirty="0"/>
              <a:t>Stress Inoculation Training </a:t>
            </a:r>
            <a:r>
              <a:rPr lang="en-US" dirty="0"/>
              <a:t>by Donald Meichenbaum;   Next? </a:t>
            </a:r>
            <a:r>
              <a:rPr lang="en-US" i="1" dirty="0"/>
              <a:t>Child and Adolescent Therapy </a:t>
            </a:r>
            <a:r>
              <a:rPr lang="en-US" dirty="0"/>
              <a:t>(4</a:t>
            </a:r>
            <a:r>
              <a:rPr lang="en-US" baseline="30000" dirty="0"/>
              <a:t>th</a:t>
            </a:r>
            <a:r>
              <a:rPr lang="en-US" dirty="0"/>
              <a:t> Ed.) by Philip Kendall</a:t>
            </a:r>
          </a:p>
          <a:p>
            <a:endParaRPr lang="en-US" dirty="0"/>
          </a:p>
        </p:txBody>
      </p:sp>
    </p:spTree>
    <p:extLst>
      <p:ext uri="{BB962C8B-B14F-4D97-AF65-F5344CB8AC3E}">
        <p14:creationId xmlns:p14="http://schemas.microsoft.com/office/powerpoint/2010/main" val="36880722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057400" y="16002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a:solidFill>
                  <a:srgbClr val="C00000"/>
                </a:solidFill>
              </a:rPr>
              <a:t>TREATING CHILDREN AGES 8-14 USING THE </a:t>
            </a:r>
            <a:r>
              <a:rPr lang="en-US" altLang="en-US" sz="4400" b="1" i="1">
                <a:solidFill>
                  <a:srgbClr val="C00000"/>
                </a:solidFill>
              </a:rPr>
              <a:t>ANGER COPING PROGRAM</a:t>
            </a:r>
            <a:endParaRPr lang="en-US" altLang="en-US" sz="4400" b="1">
              <a:solidFill>
                <a:srgbClr val="C00000"/>
              </a:solidFill>
            </a:endParaRPr>
          </a:p>
        </p:txBody>
      </p:sp>
      <p:pic>
        <p:nvPicPr>
          <p:cNvPr id="41987" name="Picture 2" descr="http://cache0.bookdepository.co.uk/assets/images/book/medium/9781/6062/9781606239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76263"/>
            <a:ext cx="1905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fraszka.edu.pl/sklep/files/pomocdzieci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20675"/>
            <a:ext cx="176371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48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Video</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defRPr/>
            </a:pPr>
            <a:r>
              <a:rPr lang="en-US" dirty="0">
                <a:hlinkClick r:id="rId3"/>
              </a:rPr>
              <a:t>https://</a:t>
            </a:r>
            <a:r>
              <a:rPr lang="en-US" dirty="0" smtClean="0">
                <a:hlinkClick r:id="rId3"/>
              </a:rPr>
              <a:t>www.youtube.com/watch?v=X9_WwuGF4dM</a:t>
            </a:r>
            <a:endParaRPr lang="en-US" dirty="0" smtClean="0"/>
          </a:p>
          <a:p>
            <a:pPr marL="118872" indent="0">
              <a:buNone/>
              <a:defRPr/>
            </a:pPr>
            <a:endParaRPr lang="en-US" dirty="0" smtClean="0"/>
          </a:p>
          <a:p>
            <a:pPr>
              <a:defRPr/>
            </a:pPr>
            <a:r>
              <a:rPr lang="en-US" dirty="0" smtClean="0"/>
              <a:t>What was the trigger?</a:t>
            </a:r>
          </a:p>
          <a:p>
            <a:pPr lvl="1">
              <a:defRPr/>
            </a:pPr>
            <a:r>
              <a:rPr lang="en-US" dirty="0" smtClean="0"/>
              <a:t>Event?</a:t>
            </a:r>
            <a:r>
              <a:rPr lang="en-US" dirty="0"/>
              <a:t> </a:t>
            </a:r>
          </a:p>
          <a:p>
            <a:pPr>
              <a:defRPr/>
            </a:pPr>
            <a:r>
              <a:rPr lang="en-US" dirty="0" smtClean="0"/>
              <a:t>Student response?</a:t>
            </a:r>
          </a:p>
          <a:p>
            <a:pPr>
              <a:defRPr/>
            </a:pPr>
            <a:r>
              <a:rPr lang="en-US" dirty="0" smtClean="0"/>
              <a:t>Principal response?</a:t>
            </a:r>
          </a:p>
          <a:p>
            <a:pPr>
              <a:defRPr/>
            </a:pPr>
            <a:r>
              <a:rPr lang="en-US" dirty="0" smtClean="0"/>
              <a:t>Teacher response?</a:t>
            </a:r>
          </a:p>
          <a:p>
            <a:pPr>
              <a:defRPr/>
            </a:pPr>
            <a:r>
              <a:rPr lang="en-US" dirty="0" smtClean="0"/>
              <a:t>What might have changed the outcome?</a:t>
            </a:r>
          </a:p>
          <a:p>
            <a:pPr marL="118872" indent="0">
              <a:buNone/>
              <a:defRPr/>
            </a:pPr>
            <a:endParaRPr lang="en-US" dirty="0" smtClean="0"/>
          </a:p>
          <a:p>
            <a:pPr>
              <a:defRPr/>
            </a:pPr>
            <a:r>
              <a:rPr lang="en-US" dirty="0" smtClean="0"/>
              <a:t>What if the principal sent him to your office the next day?</a:t>
            </a:r>
          </a:p>
          <a:p>
            <a:pPr marL="82550" indent="0">
              <a:buFont typeface="Wingdings 2" pitchFamily="18" charset="2"/>
              <a:buNone/>
              <a:defRPr/>
            </a:pPr>
            <a:endParaRPr lang="en-US" dirty="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fld id="{E819661A-EFE6-4732-9DAB-E7B5C9273338}" type="slidenum">
              <a:rPr lang="en-US" altLang="en-US" sz="1200" smtClean="0">
                <a:solidFill>
                  <a:srgbClr val="9E9E9E"/>
                </a:solidFill>
              </a:rPr>
              <a:pPr eaLnBrk="1" hangingPunct="1">
                <a:spcBef>
                  <a:spcPct val="0"/>
                </a:spcBef>
                <a:buClrTx/>
                <a:buSzTx/>
                <a:buFontTx/>
                <a:buNone/>
              </a:pPr>
              <a:t>7</a:t>
            </a:fld>
            <a:endParaRPr lang="en-US" altLang="en-US" sz="1200" smtClean="0">
              <a:solidFill>
                <a:srgbClr val="9E9E9E"/>
              </a:solidFill>
            </a:endParaRPr>
          </a:p>
        </p:txBody>
      </p:sp>
    </p:spTree>
    <p:extLst>
      <p:ext uri="{BB962C8B-B14F-4D97-AF65-F5344CB8AC3E}">
        <p14:creationId xmlns:p14="http://schemas.microsoft.com/office/powerpoint/2010/main" val="611893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pPr eaLnBrk="1" hangingPunct="1">
              <a:defRPr/>
            </a:pPr>
            <a:r>
              <a:rPr lang="en-US" sz="4000" dirty="0">
                <a:ea typeface="+mj-ea"/>
              </a:rPr>
              <a:t>Overview of Anger Coping Program</a:t>
            </a:r>
          </a:p>
        </p:txBody>
      </p:sp>
      <p:sp>
        <p:nvSpPr>
          <p:cNvPr id="69635" name="Rectangle 3"/>
          <p:cNvSpPr>
            <a:spLocks noGrp="1" noChangeArrowheads="1"/>
          </p:cNvSpPr>
          <p:nvPr>
            <p:ph type="body" idx="1"/>
          </p:nvPr>
        </p:nvSpPr>
        <p:spPr/>
        <p:txBody>
          <a:bodyPr/>
          <a:lstStyle/>
          <a:p>
            <a:pPr eaLnBrk="1" hangingPunct="1">
              <a:buClr>
                <a:srgbClr val="FFFF00"/>
              </a:buClr>
            </a:pPr>
            <a:r>
              <a:rPr lang="en-US" dirty="0" smtClean="0"/>
              <a:t>Session 1: Introduction</a:t>
            </a:r>
          </a:p>
          <a:p>
            <a:pPr eaLnBrk="1" hangingPunct="1">
              <a:buClr>
                <a:srgbClr val="FFFF00"/>
              </a:buClr>
            </a:pPr>
            <a:r>
              <a:rPr lang="en-US" dirty="0" smtClean="0"/>
              <a:t>Session 2: Goal Setting</a:t>
            </a:r>
          </a:p>
          <a:p>
            <a:pPr eaLnBrk="1" hangingPunct="1">
              <a:buClr>
                <a:srgbClr val="FFFF00"/>
              </a:buClr>
            </a:pPr>
            <a:r>
              <a:rPr lang="en-US" dirty="0" smtClean="0"/>
              <a:t>Sessions 3-7: Anger Awareness and Management</a:t>
            </a:r>
          </a:p>
          <a:p>
            <a:pPr eaLnBrk="1" hangingPunct="1">
              <a:buClr>
                <a:srgbClr val="FFFF00"/>
              </a:buClr>
            </a:pPr>
            <a:r>
              <a:rPr lang="en-US" dirty="0" smtClean="0"/>
              <a:t>Sessions 8-10: Social Problem Solving</a:t>
            </a:r>
          </a:p>
          <a:p>
            <a:pPr>
              <a:buClr>
                <a:srgbClr val="FFFF00"/>
              </a:buClr>
            </a:pPr>
            <a:r>
              <a:rPr lang="en-US" dirty="0" smtClean="0"/>
              <a:t>Sessions 11-18: Video Production</a:t>
            </a:r>
          </a:p>
        </p:txBody>
      </p:sp>
    </p:spTree>
    <p:extLst>
      <p:ext uri="{BB962C8B-B14F-4D97-AF65-F5344CB8AC3E}">
        <p14:creationId xmlns:p14="http://schemas.microsoft.com/office/powerpoint/2010/main" val="21878276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Overview of Anger Coping Program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Developed by John Lochman, Ph.D. (now at U. of Alabama) and colleagues. See citations in </a:t>
            </a:r>
            <a:r>
              <a:rPr lang="en-US" i="1" dirty="0" smtClean="0"/>
              <a:t>References</a:t>
            </a:r>
            <a:r>
              <a:rPr lang="en-US" dirty="0" smtClean="0"/>
              <a:t> section.</a:t>
            </a:r>
          </a:p>
          <a:p>
            <a:pPr marL="118872" indent="0">
              <a:buNone/>
            </a:pPr>
            <a:endParaRPr lang="en-US" dirty="0" smtClean="0"/>
          </a:p>
          <a:p>
            <a:r>
              <a:rPr lang="en-US" dirty="0" smtClean="0"/>
              <a:t>Manual available from major online booksellers or publisher:</a:t>
            </a:r>
          </a:p>
          <a:p>
            <a:pPr marL="118872" indent="0">
              <a:buNone/>
            </a:pPr>
            <a:endParaRPr lang="en-US" dirty="0"/>
          </a:p>
          <a:p>
            <a:pPr marL="118872" indent="0">
              <a:buNone/>
            </a:pPr>
            <a:r>
              <a:rPr lang="en-US" dirty="0"/>
              <a:t>	</a:t>
            </a:r>
            <a:r>
              <a:rPr lang="en-US" dirty="0" smtClean="0"/>
              <a:t>Larson, J., &amp; Lochman, J. E. (2010). </a:t>
            </a:r>
            <a:r>
              <a:rPr lang="en-US" i="1" dirty="0" smtClean="0"/>
              <a:t>Helping schoolchildren cope with anger: A cognitive-behavioral intervention (2</a:t>
            </a:r>
            <a:r>
              <a:rPr lang="en-US" i="1" baseline="30000" dirty="0" smtClean="0"/>
              <a:t>nd</a:t>
            </a:r>
            <a:r>
              <a:rPr lang="en-US" i="1" dirty="0" smtClean="0"/>
              <a:t> ed.)</a:t>
            </a:r>
            <a:r>
              <a:rPr lang="en-US" dirty="0" smtClean="0"/>
              <a:t>. New York: Guilford Press </a:t>
            </a:r>
            <a:endParaRPr lang="en-US" dirty="0"/>
          </a:p>
        </p:txBody>
      </p:sp>
    </p:spTree>
    <p:extLst>
      <p:ext uri="{BB962C8B-B14F-4D97-AF65-F5344CB8AC3E}">
        <p14:creationId xmlns:p14="http://schemas.microsoft.com/office/powerpoint/2010/main" val="3197594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Group Treatment in School, Residential Facility, or Clinic Setting</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a:t>
            </a:r>
            <a:r>
              <a:rPr lang="en-US" b="1" dirty="0" smtClean="0"/>
              <a:t>generalization agents </a:t>
            </a:r>
            <a:r>
              <a:rPr lang="en-US" dirty="0" smtClean="0"/>
              <a:t>(e.g., teachers, residential unit staff, parents)</a:t>
            </a:r>
          </a:p>
          <a:p>
            <a:pPr lvl="1"/>
            <a:r>
              <a:rPr lang="en-US" dirty="0" smtClean="0"/>
              <a:t>Who has most contact in critical other environment?</a:t>
            </a:r>
          </a:p>
          <a:p>
            <a:r>
              <a:rPr lang="en-US" dirty="0" smtClean="0"/>
              <a:t>Involve agents in </a:t>
            </a:r>
            <a:r>
              <a:rPr lang="en-US" b="1" dirty="0" smtClean="0"/>
              <a:t>identification and selection </a:t>
            </a:r>
            <a:r>
              <a:rPr lang="en-US" dirty="0" smtClean="0"/>
              <a:t>to foster collaborative treatment relationship</a:t>
            </a:r>
          </a:p>
          <a:p>
            <a:pPr lvl="1"/>
            <a:r>
              <a:rPr lang="en-US" dirty="0" smtClean="0"/>
              <a:t>Avoid simple “time keeper” roles</a:t>
            </a:r>
          </a:p>
          <a:p>
            <a:r>
              <a:rPr lang="en-US" dirty="0" smtClean="0"/>
              <a:t>Assess possible levels of agent </a:t>
            </a:r>
            <a:r>
              <a:rPr lang="en-US" b="1" dirty="0" smtClean="0"/>
              <a:t>involvement</a:t>
            </a:r>
          </a:p>
          <a:p>
            <a:pPr lvl="1"/>
            <a:r>
              <a:rPr lang="en-US" dirty="0" smtClean="0"/>
              <a:t>Skill level, interest, time commitments </a:t>
            </a:r>
            <a:endParaRPr lang="en-US" dirty="0"/>
          </a:p>
        </p:txBody>
      </p:sp>
    </p:spTree>
    <p:extLst>
      <p:ext uri="{BB962C8B-B14F-4D97-AF65-F5344CB8AC3E}">
        <p14:creationId xmlns:p14="http://schemas.microsoft.com/office/powerpoint/2010/main" val="979559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solidFill>
            <a:schemeClr val="tx1"/>
          </a:solidFill>
        </p:spPr>
        <p:txBody>
          <a:bodyPr/>
          <a:lstStyle/>
          <a:p>
            <a:pPr algn="ctr"/>
            <a:r>
              <a:rPr lang="en-US" b="1" dirty="0" smtClean="0">
                <a:solidFill>
                  <a:srgbClr val="FFC000"/>
                </a:solidFill>
              </a:rPr>
              <a:t>Role of Classroom Teacher(s)</a:t>
            </a:r>
          </a:p>
        </p:txBody>
      </p:sp>
      <p:sp>
        <p:nvSpPr>
          <p:cNvPr id="39939" name="Content Placeholder 2"/>
          <p:cNvSpPr>
            <a:spLocks noGrp="1"/>
          </p:cNvSpPr>
          <p:nvPr>
            <p:ph idx="1"/>
          </p:nvPr>
        </p:nvSpPr>
        <p:spPr/>
        <p:txBody>
          <a:bodyPr>
            <a:normAutofit/>
          </a:bodyPr>
          <a:lstStyle/>
          <a:p>
            <a:r>
              <a:rPr lang="en-US" smtClean="0"/>
              <a:t>Critical partners in </a:t>
            </a:r>
            <a:r>
              <a:rPr lang="en-US" i="1" smtClean="0"/>
              <a:t>Anger Coping Program</a:t>
            </a:r>
          </a:p>
          <a:p>
            <a:r>
              <a:rPr lang="en-US" smtClean="0"/>
              <a:t>Assist in screening and identification</a:t>
            </a:r>
          </a:p>
          <a:p>
            <a:r>
              <a:rPr lang="en-US" smtClean="0"/>
              <a:t>Provide child background information, including favored reinforcers</a:t>
            </a:r>
          </a:p>
          <a:p>
            <a:r>
              <a:rPr lang="en-US" smtClean="0"/>
              <a:t>Evaluate weekly goal attainment</a:t>
            </a:r>
          </a:p>
          <a:p>
            <a:r>
              <a:rPr lang="en-US" smtClean="0"/>
              <a:t>Consult weekly with skills trainer about child behavior</a:t>
            </a:r>
          </a:p>
          <a:p>
            <a:r>
              <a:rPr lang="en-US" smtClean="0"/>
              <a:t>Manage </a:t>
            </a:r>
            <a:r>
              <a:rPr lang="en-US" u="sng" smtClean="0"/>
              <a:t>transfer of training </a:t>
            </a:r>
            <a:r>
              <a:rPr lang="en-US" smtClean="0"/>
              <a:t>of skills learned in small group</a:t>
            </a:r>
          </a:p>
        </p:txBody>
      </p:sp>
    </p:spTree>
    <p:extLst>
      <p:ext uri="{BB962C8B-B14F-4D97-AF65-F5344CB8AC3E}">
        <p14:creationId xmlns:p14="http://schemas.microsoft.com/office/powerpoint/2010/main" val="2094372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1D67024F-6E6D-4690-AF83-53BC358EB5B9}" type="slidenum">
              <a:rPr lang="en-US" smtClean="0"/>
              <a:t>74</a:t>
            </a:fld>
            <a:endParaRPr lang="en-US"/>
          </a:p>
        </p:txBody>
      </p:sp>
      <p:pic>
        <p:nvPicPr>
          <p:cNvPr id="10242" name="Picture 2" descr="C:\Users\Jim Larson\Pictures\000 Anger Coping Teacher Nomination.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5" r="16253" b="31346"/>
          <a:stretch/>
        </p:blipFill>
        <p:spPr bwMode="auto">
          <a:xfrm rot="-60000">
            <a:off x="428625" y="352887"/>
            <a:ext cx="5352372" cy="6035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838200"/>
            <a:ext cx="2819400" cy="2123658"/>
          </a:xfrm>
          <a:prstGeom prst="rect">
            <a:avLst/>
          </a:prstGeom>
          <a:noFill/>
        </p:spPr>
        <p:txBody>
          <a:bodyPr wrap="square" rtlCol="0">
            <a:spAutoFit/>
          </a:bodyPr>
          <a:lstStyle/>
          <a:p>
            <a:r>
              <a:rPr lang="en-US" sz="3600" b="1" dirty="0" smtClean="0">
                <a:solidFill>
                  <a:srgbClr val="7E0000"/>
                </a:solidFill>
              </a:rPr>
              <a:t>Teacher Nomination Form</a:t>
            </a:r>
          </a:p>
          <a:p>
            <a:r>
              <a:rPr lang="en-US" sz="2400" b="1" dirty="0" smtClean="0">
                <a:solidFill>
                  <a:srgbClr val="7E0000"/>
                </a:solidFill>
              </a:rPr>
              <a:t>P. 165</a:t>
            </a:r>
            <a:endParaRPr lang="en-US" sz="2400" b="1" dirty="0">
              <a:solidFill>
                <a:srgbClr val="7E0000"/>
              </a:solidFill>
            </a:endParaRPr>
          </a:p>
        </p:txBody>
      </p:sp>
      <p:sp>
        <p:nvSpPr>
          <p:cNvPr id="5" name="TextBox 4"/>
          <p:cNvSpPr txBox="1"/>
          <p:nvPr/>
        </p:nvSpPr>
        <p:spPr>
          <a:xfrm>
            <a:off x="6324600" y="3048000"/>
            <a:ext cx="2209800" cy="830997"/>
          </a:xfrm>
          <a:prstGeom prst="rect">
            <a:avLst/>
          </a:prstGeom>
          <a:noFill/>
        </p:spPr>
        <p:txBody>
          <a:bodyPr wrap="square" rtlCol="0">
            <a:spAutoFit/>
          </a:bodyPr>
          <a:lstStyle/>
          <a:p>
            <a:r>
              <a:rPr lang="en-US" sz="2400" dirty="0" smtClean="0"/>
              <a:t>Need at least 3 of 5 statements</a:t>
            </a:r>
            <a:endParaRPr lang="en-US" sz="2400" dirty="0"/>
          </a:p>
        </p:txBody>
      </p:sp>
    </p:spTree>
    <p:extLst>
      <p:ext uri="{BB962C8B-B14F-4D97-AF65-F5344CB8AC3E}">
        <p14:creationId xmlns:p14="http://schemas.microsoft.com/office/powerpoint/2010/main" val="3534019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1D67024F-6E6D-4690-AF83-53BC358EB5B9}" type="slidenum">
              <a:rPr lang="en-US" smtClean="0"/>
              <a:t>75</a:t>
            </a:fld>
            <a:endParaRPr lang="en-US"/>
          </a:p>
        </p:txBody>
      </p:sp>
      <p:pic>
        <p:nvPicPr>
          <p:cNvPr id="9218" name="Picture 2" descr="C:\Users\Jim Larson\Pictures\000 Anger Coping Teacher Screen.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1" t="3448" r="35090" b="37118"/>
          <a:stretch/>
        </p:blipFill>
        <p:spPr bwMode="auto">
          <a:xfrm>
            <a:off x="1916837" y="533400"/>
            <a:ext cx="4070026" cy="525262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286000" y="17526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20574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86000" y="23622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09800" y="4191000"/>
            <a:ext cx="381000"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09800" y="4495800"/>
            <a:ext cx="381000"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4724400"/>
            <a:ext cx="381000"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00800" y="533400"/>
            <a:ext cx="2514600" cy="2554545"/>
          </a:xfrm>
          <a:prstGeom prst="rect">
            <a:avLst/>
          </a:prstGeom>
          <a:noFill/>
        </p:spPr>
        <p:txBody>
          <a:bodyPr wrap="square" rtlCol="0">
            <a:spAutoFit/>
          </a:bodyPr>
          <a:lstStyle/>
          <a:p>
            <a:r>
              <a:rPr lang="en-US" sz="4000" b="1" dirty="0" smtClean="0">
                <a:solidFill>
                  <a:srgbClr val="7E0000"/>
                </a:solidFill>
              </a:rPr>
              <a:t>Teacher Screening Scale</a:t>
            </a:r>
          </a:p>
          <a:p>
            <a:endParaRPr lang="en-US" sz="4000" b="1" dirty="0">
              <a:solidFill>
                <a:srgbClr val="7E0000"/>
              </a:solidFill>
            </a:endParaRPr>
          </a:p>
        </p:txBody>
      </p:sp>
      <p:sp>
        <p:nvSpPr>
          <p:cNvPr id="21" name="TextBox 20"/>
          <p:cNvSpPr txBox="1"/>
          <p:nvPr/>
        </p:nvSpPr>
        <p:spPr>
          <a:xfrm>
            <a:off x="609600" y="1676400"/>
            <a:ext cx="1219200" cy="369332"/>
          </a:xfrm>
          <a:prstGeom prst="rect">
            <a:avLst/>
          </a:prstGeom>
          <a:noFill/>
        </p:spPr>
        <p:txBody>
          <a:bodyPr wrap="square" rtlCol="0">
            <a:spAutoFit/>
          </a:bodyPr>
          <a:lstStyle/>
          <a:p>
            <a:r>
              <a:rPr lang="en-US" dirty="0" smtClean="0"/>
              <a:t>Reactive</a:t>
            </a:r>
            <a:endParaRPr lang="en-US" dirty="0"/>
          </a:p>
        </p:txBody>
      </p:sp>
      <p:sp>
        <p:nvSpPr>
          <p:cNvPr id="22" name="TextBox 21"/>
          <p:cNvSpPr txBox="1"/>
          <p:nvPr/>
        </p:nvSpPr>
        <p:spPr>
          <a:xfrm>
            <a:off x="457200" y="4267200"/>
            <a:ext cx="1219200" cy="369332"/>
          </a:xfrm>
          <a:prstGeom prst="rect">
            <a:avLst/>
          </a:prstGeom>
          <a:noFill/>
        </p:spPr>
        <p:txBody>
          <a:bodyPr wrap="square" rtlCol="0">
            <a:spAutoFit/>
          </a:bodyPr>
          <a:lstStyle/>
          <a:p>
            <a:r>
              <a:rPr lang="en-US" dirty="0" smtClean="0"/>
              <a:t>Proactive</a:t>
            </a:r>
            <a:endParaRPr lang="en-US" dirty="0"/>
          </a:p>
        </p:txBody>
      </p:sp>
    </p:spTree>
    <p:extLst>
      <p:ext uri="{BB962C8B-B14F-4D97-AF65-F5344CB8AC3E}">
        <p14:creationId xmlns:p14="http://schemas.microsoft.com/office/powerpoint/2010/main" val="5055456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a:xfrm>
            <a:off x="711200" y="304800"/>
            <a:ext cx="7772400" cy="1295400"/>
          </a:xfrm>
        </p:spPr>
        <p:txBody>
          <a:bodyPr>
            <a:normAutofit/>
          </a:bodyPr>
          <a:lstStyle/>
          <a:p>
            <a:pPr algn="ctr">
              <a:defRPr/>
            </a:pPr>
            <a:r>
              <a:rPr lang="en-US" sz="4000" dirty="0"/>
              <a:t>FOSTERING the Collaboration</a:t>
            </a:r>
            <a:endParaRPr lang="en-US" sz="4000" dirty="0">
              <a:ea typeface="+mj-ea"/>
            </a:endParaRPr>
          </a:p>
        </p:txBody>
      </p:sp>
      <p:sp>
        <p:nvSpPr>
          <p:cNvPr id="77827" name="Rectangle 3"/>
          <p:cNvSpPr>
            <a:spLocks noGrp="1" noChangeArrowheads="1"/>
          </p:cNvSpPr>
          <p:nvPr>
            <p:ph sz="quarter" idx="1"/>
          </p:nvPr>
        </p:nvSpPr>
        <p:spPr>
          <a:xfrm>
            <a:off x="372533" y="1981200"/>
            <a:ext cx="8466667" cy="4343400"/>
          </a:xfrm>
        </p:spPr>
        <p:txBody>
          <a:bodyPr>
            <a:normAutofit/>
          </a:bodyPr>
          <a:lstStyle/>
          <a:p>
            <a:pPr eaLnBrk="1" hangingPunct="1">
              <a:buClr>
                <a:schemeClr val="folHlink"/>
              </a:buClr>
            </a:pPr>
            <a:r>
              <a:rPr lang="en-US" sz="2800" b="1" dirty="0" smtClean="0"/>
              <a:t>Foster sense of </a:t>
            </a:r>
            <a:r>
              <a:rPr lang="en-US" sz="2800" b="1" dirty="0" smtClean="0"/>
              <a:t>teacher ownership </a:t>
            </a:r>
            <a:r>
              <a:rPr lang="en-US" sz="2800" b="1" dirty="0" smtClean="0"/>
              <a:t>in the program by</a:t>
            </a:r>
            <a:r>
              <a:rPr lang="en-US" sz="2800" dirty="0" smtClean="0"/>
              <a:t>:</a:t>
            </a:r>
          </a:p>
          <a:p>
            <a:pPr lvl="1" eaLnBrk="1" hangingPunct="1">
              <a:buClr>
                <a:schemeClr val="folHlink"/>
              </a:buClr>
            </a:pPr>
            <a:r>
              <a:rPr lang="en-US" sz="2400" dirty="0" smtClean="0">
                <a:ea typeface="ＭＳ Ｐゴシック" pitchFamily="34" charset="-128"/>
              </a:rPr>
              <a:t>Involving them in the selection of children</a:t>
            </a:r>
          </a:p>
          <a:p>
            <a:pPr lvl="1" eaLnBrk="1" hangingPunct="1">
              <a:buClr>
                <a:schemeClr val="folHlink"/>
              </a:buClr>
            </a:pPr>
            <a:r>
              <a:rPr lang="en-US" sz="2400" dirty="0" smtClean="0">
                <a:ea typeface="ＭＳ Ｐゴシック" pitchFamily="34" charset="-128"/>
              </a:rPr>
              <a:t>Obtaining their input about children's behavioral needs</a:t>
            </a:r>
          </a:p>
          <a:p>
            <a:pPr lvl="1" eaLnBrk="1" hangingPunct="1">
              <a:buClr>
                <a:schemeClr val="folHlink"/>
              </a:buClr>
            </a:pPr>
            <a:r>
              <a:rPr lang="en-US" sz="2400" dirty="0" smtClean="0">
                <a:ea typeface="ＭＳ Ｐゴシック" pitchFamily="34" charset="-128"/>
              </a:rPr>
              <a:t>Keeping </a:t>
            </a:r>
            <a:r>
              <a:rPr lang="en-US" sz="2400" dirty="0" smtClean="0">
                <a:ea typeface="ＭＳ Ｐゴシック" pitchFamily="34" charset="-128"/>
              </a:rPr>
              <a:t>them informed about what the children are learning in group</a:t>
            </a:r>
          </a:p>
          <a:p>
            <a:pPr lvl="1" eaLnBrk="1" hangingPunct="1">
              <a:buClr>
                <a:schemeClr val="folHlink"/>
              </a:buClr>
            </a:pPr>
            <a:r>
              <a:rPr lang="en-US" sz="2400" dirty="0" smtClean="0">
                <a:ea typeface="ＭＳ Ｐゴシック" pitchFamily="34" charset="-128"/>
              </a:rPr>
              <a:t>Provide examples of how agents can facilitate generalization of skills in the classroom or residence </a:t>
            </a:r>
          </a:p>
          <a:p>
            <a:pPr lvl="1" eaLnBrk="1" hangingPunct="1">
              <a:buClr>
                <a:schemeClr val="folHlink"/>
              </a:buClr>
            </a:pPr>
            <a:r>
              <a:rPr lang="en-US" sz="2400" dirty="0" smtClean="0">
                <a:ea typeface="ＭＳ Ｐゴシック" pitchFamily="34" charset="-128"/>
              </a:rPr>
              <a:t>Elicit suggestions for reinforcers (teacher’s helper, homework pass, dinner choice, TV choice)</a:t>
            </a:r>
          </a:p>
        </p:txBody>
      </p:sp>
    </p:spTree>
    <p:extLst>
      <p:ext uri="{BB962C8B-B14F-4D97-AF65-F5344CB8AC3E}">
        <p14:creationId xmlns:p14="http://schemas.microsoft.com/office/powerpoint/2010/main" val="30946565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FOSTERING the Collaboration</a:t>
            </a:r>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sz="3200" dirty="0" smtClean="0">
                <a:ea typeface="ＭＳ Ｐゴシック" pitchFamily="34" charset="-128"/>
              </a:rPr>
              <a:t>Frame the program </a:t>
            </a:r>
            <a:r>
              <a:rPr lang="en-US" sz="3200" dirty="0">
                <a:ea typeface="ＭＳ Ｐゴシック" pitchFamily="34" charset="-128"/>
              </a:rPr>
              <a:t>as serving </a:t>
            </a:r>
            <a:r>
              <a:rPr lang="en-US" sz="3200" b="1" dirty="0">
                <a:ea typeface="ＭＳ Ｐゴシック" pitchFamily="34" charset="-128"/>
              </a:rPr>
              <a:t>their</a:t>
            </a:r>
            <a:r>
              <a:rPr lang="en-US" sz="3200" dirty="0">
                <a:ea typeface="ＭＳ Ｐゴシック" pitchFamily="34" charset="-128"/>
              </a:rPr>
              <a:t> needs by addressing disruptive </a:t>
            </a:r>
            <a:r>
              <a:rPr lang="en-US" sz="3200" dirty="0" smtClean="0">
                <a:ea typeface="ＭＳ Ｐゴシック" pitchFamily="34" charset="-128"/>
              </a:rPr>
              <a:t>behavior</a:t>
            </a:r>
          </a:p>
          <a:p>
            <a:pPr marL="438912" lvl="1" indent="-320040">
              <a:spcBef>
                <a:spcPts val="0"/>
              </a:spcBef>
              <a:buClr>
                <a:schemeClr val="accent1"/>
              </a:buClr>
              <a:buSzPct val="80000"/>
              <a:buFont typeface="Wingdings 2"/>
              <a:buChar char=""/>
            </a:pPr>
            <a:r>
              <a:rPr lang="en-US" sz="3200" dirty="0" smtClean="0">
                <a:ea typeface="ＭＳ Ｐゴシック" pitchFamily="34" charset="-128"/>
              </a:rPr>
              <a:t>Refer to “OUR” Anger Coping Group</a:t>
            </a:r>
          </a:p>
          <a:p>
            <a:pPr marL="438912" lvl="1" indent="-320040">
              <a:spcBef>
                <a:spcPts val="0"/>
              </a:spcBef>
              <a:buClr>
                <a:schemeClr val="accent1"/>
              </a:buClr>
              <a:buSzPct val="80000"/>
              <a:buFont typeface="Wingdings 2"/>
              <a:buChar char=""/>
            </a:pPr>
            <a:r>
              <a:rPr lang="en-US" sz="3200" dirty="0" smtClean="0">
                <a:ea typeface="ＭＳ Ｐゴシック" pitchFamily="34" charset="-128"/>
              </a:rPr>
              <a:t>Work with teacher on best times for group meetings, but </a:t>
            </a:r>
            <a:r>
              <a:rPr lang="en-US" sz="3200" b="1" dirty="0" smtClean="0">
                <a:ea typeface="ＭＳ Ｐゴシック" pitchFamily="34" charset="-128"/>
              </a:rPr>
              <a:t>be assertive regarding the value of what you are doing</a:t>
            </a:r>
          </a:p>
          <a:p>
            <a:pPr marL="704088" lvl="2" indent="-320040">
              <a:spcBef>
                <a:spcPts val="0"/>
              </a:spcBef>
              <a:buClr>
                <a:schemeClr val="accent1"/>
              </a:buClr>
              <a:buSzPct val="80000"/>
              <a:buFont typeface="Wingdings 2"/>
              <a:buChar char=""/>
            </a:pPr>
            <a:r>
              <a:rPr lang="en-US" dirty="0" smtClean="0">
                <a:ea typeface="ＭＳ Ｐゴシック" pitchFamily="34" charset="-128"/>
              </a:rPr>
              <a:t>Many teachers will </a:t>
            </a:r>
            <a:r>
              <a:rPr lang="en-US" u="sng" dirty="0" smtClean="0">
                <a:ea typeface="ＭＳ Ｐゴシック" pitchFamily="34" charset="-128"/>
              </a:rPr>
              <a:t>undervalue</a:t>
            </a:r>
            <a:r>
              <a:rPr lang="en-US" dirty="0" smtClean="0">
                <a:ea typeface="ＭＳ Ｐゴシック" pitchFamily="34" charset="-128"/>
              </a:rPr>
              <a:t> any activity that is willing to meet during lunch hour or recess</a:t>
            </a:r>
          </a:p>
          <a:p>
            <a:pPr marL="704088" lvl="2" indent="-320040">
              <a:spcBef>
                <a:spcPts val="0"/>
              </a:spcBef>
              <a:buClr>
                <a:schemeClr val="accent1"/>
              </a:buClr>
              <a:buSzPct val="80000"/>
              <a:buFont typeface="Wingdings 2"/>
              <a:buChar char=""/>
            </a:pPr>
            <a:r>
              <a:rPr lang="en-US" dirty="0" smtClean="0">
                <a:ea typeface="ＭＳ Ｐゴシック" pitchFamily="34" charset="-128"/>
              </a:rPr>
              <a:t>Socio-emotional learning is </a:t>
            </a:r>
            <a:r>
              <a:rPr lang="en-US" b="1" dirty="0" smtClean="0">
                <a:ea typeface="ＭＳ Ｐゴシック" pitchFamily="34" charset="-128"/>
              </a:rPr>
              <a:t>at least </a:t>
            </a:r>
            <a:r>
              <a:rPr lang="en-US" dirty="0" smtClean="0">
                <a:ea typeface="ＭＳ Ｐゴシック" pitchFamily="34" charset="-128"/>
              </a:rPr>
              <a:t>as important as reading or math for these selected children</a:t>
            </a:r>
          </a:p>
          <a:p>
            <a:pPr marL="438912" lvl="1" indent="-320040">
              <a:spcBef>
                <a:spcPts val="0"/>
              </a:spcBef>
              <a:buClr>
                <a:schemeClr val="accent1"/>
              </a:buClr>
              <a:buSzPct val="80000"/>
              <a:buFont typeface="Wingdings 2"/>
              <a:buChar char=""/>
            </a:pPr>
            <a:endParaRPr lang="en-US" sz="3200" dirty="0">
              <a:ea typeface="ＭＳ Ｐゴシック" pitchFamily="34" charset="-128"/>
            </a:endParaRPr>
          </a:p>
          <a:p>
            <a:endParaRPr lang="en-US" dirty="0"/>
          </a:p>
        </p:txBody>
      </p:sp>
    </p:spTree>
    <p:extLst>
      <p:ext uri="{BB962C8B-B14F-4D97-AF65-F5344CB8AC3E}">
        <p14:creationId xmlns:p14="http://schemas.microsoft.com/office/powerpoint/2010/main" val="863918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711200" y="152400"/>
            <a:ext cx="7772400" cy="1371600"/>
          </a:xfrm>
        </p:spPr>
        <p:txBody>
          <a:bodyPr>
            <a:noAutofit/>
          </a:bodyPr>
          <a:lstStyle/>
          <a:p>
            <a:pPr algn="ctr" eaLnBrk="1" hangingPunct="1">
              <a:defRPr/>
            </a:pPr>
            <a:r>
              <a:rPr lang="en-US" sz="4000" dirty="0">
                <a:ea typeface="+mj-ea"/>
              </a:rPr>
              <a:t>Getting Started</a:t>
            </a:r>
            <a:r>
              <a:rPr lang="en-US" sz="4000" dirty="0" smtClean="0">
                <a:ea typeface="+mj-ea"/>
              </a:rPr>
              <a:t>:</a:t>
            </a:r>
            <a:br>
              <a:rPr lang="en-US" sz="4000" dirty="0" smtClean="0">
                <a:ea typeface="+mj-ea"/>
              </a:rPr>
            </a:br>
            <a:r>
              <a:rPr lang="en-US" sz="4000" dirty="0" smtClean="0">
                <a:ea typeface="+mj-ea"/>
              </a:rPr>
              <a:t> </a:t>
            </a:r>
            <a:r>
              <a:rPr lang="en-US" sz="4000" dirty="0">
                <a:ea typeface="+mj-ea"/>
              </a:rPr>
              <a:t>Group Composition</a:t>
            </a:r>
          </a:p>
        </p:txBody>
      </p:sp>
      <p:sp>
        <p:nvSpPr>
          <p:cNvPr id="71683" name="Rectangle 3"/>
          <p:cNvSpPr>
            <a:spLocks noGrp="1" noChangeArrowheads="1"/>
          </p:cNvSpPr>
          <p:nvPr>
            <p:ph type="body" idx="1"/>
          </p:nvPr>
        </p:nvSpPr>
        <p:spPr>
          <a:xfrm>
            <a:off x="643467" y="1676400"/>
            <a:ext cx="7924800" cy="4800600"/>
          </a:xfrm>
        </p:spPr>
        <p:txBody>
          <a:bodyPr>
            <a:normAutofit/>
          </a:bodyPr>
          <a:lstStyle/>
          <a:p>
            <a:pPr eaLnBrk="1" hangingPunct="1">
              <a:lnSpc>
                <a:spcPct val="90000"/>
              </a:lnSpc>
              <a:buClr>
                <a:srgbClr val="FFFF00"/>
              </a:buClr>
              <a:buSzTx/>
            </a:pPr>
            <a:r>
              <a:rPr lang="en-US" dirty="0" smtClean="0"/>
              <a:t>6 to 8 children </a:t>
            </a:r>
          </a:p>
          <a:p>
            <a:pPr eaLnBrk="1" hangingPunct="1">
              <a:lnSpc>
                <a:spcPct val="90000"/>
              </a:lnSpc>
              <a:buClr>
                <a:srgbClr val="FFFF00"/>
              </a:buClr>
              <a:buSzTx/>
            </a:pPr>
            <a:r>
              <a:rPr lang="en-US" dirty="0" smtClean="0"/>
              <a:t>Similar age range, with related presenting problems (i.e., disruptive behavior)</a:t>
            </a:r>
          </a:p>
          <a:p>
            <a:pPr eaLnBrk="1" hangingPunct="1">
              <a:lnSpc>
                <a:spcPct val="90000"/>
              </a:lnSpc>
              <a:buClr>
                <a:srgbClr val="FFFF00"/>
              </a:buClr>
              <a:buSzTx/>
            </a:pPr>
            <a:r>
              <a:rPr lang="en-US" u="sng" dirty="0" smtClean="0"/>
              <a:t>Exclude</a:t>
            </a:r>
            <a:r>
              <a:rPr lang="en-US" dirty="0" smtClean="0"/>
              <a:t> children who are </a:t>
            </a:r>
          </a:p>
          <a:p>
            <a:pPr lvl="1" eaLnBrk="1" hangingPunct="1">
              <a:lnSpc>
                <a:spcPct val="90000"/>
              </a:lnSpc>
              <a:buClr>
                <a:srgbClr val="FFFF00"/>
              </a:buClr>
              <a:buSzTx/>
            </a:pPr>
            <a:r>
              <a:rPr lang="en-US" dirty="0" smtClean="0">
                <a:ea typeface="ＭＳ Ｐゴシック" pitchFamily="34" charset="-128"/>
              </a:rPr>
              <a:t>Likely to pose substantial challenges to group behavior management.  Work with individually first. </a:t>
            </a:r>
          </a:p>
          <a:p>
            <a:pPr lvl="1" eaLnBrk="1" hangingPunct="1">
              <a:lnSpc>
                <a:spcPct val="90000"/>
              </a:lnSpc>
              <a:buClr>
                <a:srgbClr val="FFFF00"/>
              </a:buClr>
              <a:buSzTx/>
            </a:pPr>
            <a:r>
              <a:rPr lang="en-US" dirty="0" smtClean="0">
                <a:ea typeface="ＭＳ Ｐゴシック" pitchFamily="34" charset="-128"/>
              </a:rPr>
              <a:t>Substantially different from the proposed pool of group members (age, gender, developmental level)</a:t>
            </a:r>
          </a:p>
        </p:txBody>
      </p:sp>
    </p:spTree>
    <p:extLst>
      <p:ext uri="{BB962C8B-B14F-4D97-AF65-F5344CB8AC3E}">
        <p14:creationId xmlns:p14="http://schemas.microsoft.com/office/powerpoint/2010/main" val="1251848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711200" y="381000"/>
            <a:ext cx="7772400" cy="1143000"/>
          </a:xfrm>
        </p:spPr>
        <p:txBody>
          <a:bodyPr>
            <a:normAutofit fontScale="90000"/>
          </a:bodyPr>
          <a:lstStyle/>
          <a:p>
            <a:pPr algn="ctr" eaLnBrk="1" hangingPunct="1">
              <a:defRPr/>
            </a:pPr>
            <a:r>
              <a:rPr lang="en-US" sz="4000" dirty="0">
                <a:ea typeface="+mj-ea"/>
              </a:rPr>
              <a:t>Getting </a:t>
            </a:r>
            <a:r>
              <a:rPr lang="en-US" sz="4000" dirty="0" smtClean="0">
                <a:ea typeface="+mj-ea"/>
              </a:rPr>
              <a:t>Started:</a:t>
            </a:r>
            <a:br>
              <a:rPr lang="en-US" sz="4000" dirty="0" smtClean="0">
                <a:ea typeface="+mj-ea"/>
              </a:rPr>
            </a:br>
            <a:r>
              <a:rPr lang="en-US" sz="4000" dirty="0" smtClean="0">
                <a:ea typeface="+mj-ea"/>
              </a:rPr>
              <a:t> Prior to Each Session</a:t>
            </a:r>
            <a:endParaRPr lang="en-US" sz="4000" dirty="0">
              <a:ea typeface="+mj-ea"/>
            </a:endParaRPr>
          </a:p>
        </p:txBody>
      </p:sp>
      <p:sp>
        <p:nvSpPr>
          <p:cNvPr id="71683" name="Rectangle 3"/>
          <p:cNvSpPr>
            <a:spLocks noGrp="1" noChangeArrowheads="1"/>
          </p:cNvSpPr>
          <p:nvPr>
            <p:ph type="body" idx="1"/>
          </p:nvPr>
        </p:nvSpPr>
        <p:spPr>
          <a:xfrm>
            <a:off x="643467" y="1676400"/>
            <a:ext cx="7924800" cy="4800600"/>
          </a:xfrm>
        </p:spPr>
        <p:txBody>
          <a:bodyPr>
            <a:normAutofit/>
          </a:bodyPr>
          <a:lstStyle/>
          <a:p>
            <a:pPr>
              <a:buClr>
                <a:srgbClr val="FFFF00"/>
              </a:buClr>
            </a:pPr>
            <a:r>
              <a:rPr lang="en-US" b="1" dirty="0"/>
              <a:t>Review the session content </a:t>
            </a:r>
            <a:r>
              <a:rPr lang="en-US" dirty="0"/>
              <a:t>in manual – allow enough time to review prior to session to ensure time </a:t>
            </a:r>
            <a:r>
              <a:rPr lang="en-US" dirty="0" smtClean="0"/>
              <a:t>to gather </a:t>
            </a:r>
            <a:r>
              <a:rPr lang="en-US" dirty="0"/>
              <a:t>any required materials</a:t>
            </a:r>
          </a:p>
          <a:p>
            <a:pPr>
              <a:buClr>
                <a:srgbClr val="FFFF00"/>
              </a:buClr>
            </a:pPr>
            <a:r>
              <a:rPr lang="en-US" b="1" dirty="0"/>
              <a:t>Review fidelity monitoring </a:t>
            </a:r>
            <a:r>
              <a:rPr lang="en-US" dirty="0"/>
              <a:t>forms for the specific session and previous sessions</a:t>
            </a:r>
          </a:p>
          <a:p>
            <a:pPr>
              <a:buClr>
                <a:srgbClr val="FFFF00"/>
              </a:buClr>
            </a:pPr>
            <a:r>
              <a:rPr lang="en-US" b="1" dirty="0"/>
              <a:t>Discuss leader roles </a:t>
            </a:r>
            <a:r>
              <a:rPr lang="en-US" dirty="0"/>
              <a:t>with </a:t>
            </a:r>
            <a:r>
              <a:rPr lang="en-US" dirty="0" smtClean="0"/>
              <a:t>co-leader, if </a:t>
            </a:r>
            <a:r>
              <a:rPr lang="en-US" dirty="0" err="1" smtClean="0"/>
              <a:t>nec</a:t>
            </a:r>
            <a:r>
              <a:rPr lang="en-US" dirty="0" smtClean="0"/>
              <a:t>.</a:t>
            </a:r>
            <a:endParaRPr lang="en-US" dirty="0"/>
          </a:p>
          <a:p>
            <a:pPr>
              <a:buClr>
                <a:srgbClr val="FFFF00"/>
              </a:buClr>
            </a:pPr>
            <a:r>
              <a:rPr lang="en-US" dirty="0"/>
              <a:t>Prepare materials</a:t>
            </a:r>
          </a:p>
          <a:p>
            <a:pPr eaLnBrk="1" hangingPunct="1">
              <a:lnSpc>
                <a:spcPct val="90000"/>
              </a:lnSpc>
              <a:buClr>
                <a:srgbClr val="FFFF00"/>
              </a:buClr>
              <a:buSzTx/>
            </a:pPr>
            <a:endParaRPr lang="en-US" dirty="0" smtClean="0">
              <a:ea typeface="ＭＳ Ｐゴシック" pitchFamily="34" charset="-128"/>
            </a:endParaRPr>
          </a:p>
        </p:txBody>
      </p:sp>
    </p:spTree>
    <p:extLst>
      <p:ext uri="{BB962C8B-B14F-4D97-AF65-F5344CB8AC3E}">
        <p14:creationId xmlns:p14="http://schemas.microsoft.com/office/powerpoint/2010/main" val="230309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Reactive/Impulsive Aggression</a:t>
            </a:r>
            <a:endParaRPr lang="en-US" dirty="0"/>
          </a:p>
        </p:txBody>
      </p:sp>
      <p:sp>
        <p:nvSpPr>
          <p:cNvPr id="3" name="Content Placeholder 2"/>
          <p:cNvSpPr>
            <a:spLocks noGrp="1"/>
          </p:cNvSpPr>
          <p:nvPr>
            <p:ph idx="1"/>
          </p:nvPr>
        </p:nvSpPr>
        <p:spPr/>
        <p:txBody>
          <a:bodyPr/>
          <a:lstStyle/>
          <a:p>
            <a:r>
              <a:rPr lang="en-US" dirty="0" smtClean="0"/>
              <a:t>Unplanned, impulsive</a:t>
            </a:r>
          </a:p>
          <a:p>
            <a:r>
              <a:rPr lang="en-US" dirty="0" smtClean="0"/>
              <a:t>Hot tempered, easily riled</a:t>
            </a:r>
          </a:p>
          <a:p>
            <a:r>
              <a:rPr lang="en-US" dirty="0" smtClean="0"/>
              <a:t>Show less control over emotions</a:t>
            </a:r>
          </a:p>
          <a:p>
            <a:r>
              <a:rPr lang="en-US" dirty="0" smtClean="0"/>
              <a:t>Numerous social-cognitive deficits</a:t>
            </a:r>
          </a:p>
          <a:p>
            <a:endParaRPr lang="en-US" dirty="0" smtClean="0"/>
          </a:p>
          <a:p>
            <a:endParaRPr lang="en-US" dirty="0" smtClean="0"/>
          </a:p>
          <a:p>
            <a:endParaRPr lang="en-US" dirty="0" smtClean="0"/>
          </a:p>
        </p:txBody>
      </p:sp>
      <p:pic>
        <p:nvPicPr>
          <p:cNvPr id="5" name="Picture 2" descr="http://www.rippdemup.com/wp-content/uploads/2013/02/girl-f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84320"/>
            <a:ext cx="3576232" cy="2377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4572000"/>
            <a:ext cx="2362200" cy="1200329"/>
          </a:xfrm>
          <a:prstGeom prst="rect">
            <a:avLst/>
          </a:prstGeom>
          <a:noFill/>
        </p:spPr>
        <p:txBody>
          <a:bodyPr wrap="square" rtlCol="0">
            <a:spAutoFit/>
          </a:bodyPr>
          <a:lstStyle/>
          <a:p>
            <a:r>
              <a:rPr lang="en-US" sz="2400" b="1" dirty="0" smtClean="0">
                <a:solidFill>
                  <a:srgbClr val="C00000"/>
                </a:solidFill>
              </a:rPr>
              <a:t>The focus of today’s workshop</a:t>
            </a:r>
            <a:endParaRPr lang="en-US" sz="2400" b="1" dirty="0">
              <a:solidFill>
                <a:srgbClr val="C00000"/>
              </a:solidFill>
            </a:endParaRPr>
          </a:p>
        </p:txBody>
      </p:sp>
    </p:spTree>
    <p:extLst>
      <p:ext uri="{BB962C8B-B14F-4D97-AF65-F5344CB8AC3E}">
        <p14:creationId xmlns:p14="http://schemas.microsoft.com/office/powerpoint/2010/main" val="37040445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a:xfrm>
            <a:off x="711200" y="152400"/>
            <a:ext cx="7772400" cy="1447800"/>
          </a:xfrm>
        </p:spPr>
        <p:txBody>
          <a:bodyPr>
            <a:normAutofit/>
          </a:bodyPr>
          <a:lstStyle/>
          <a:p>
            <a:pPr algn="ctr" eaLnBrk="1" hangingPunct="1">
              <a:defRPr/>
            </a:pPr>
            <a:r>
              <a:rPr lang="en-US" sz="4000" dirty="0">
                <a:ea typeface="+mj-ea"/>
              </a:rPr>
              <a:t>Getting Started: </a:t>
            </a:r>
            <a:br>
              <a:rPr lang="en-US" sz="4000" dirty="0">
                <a:ea typeface="+mj-ea"/>
              </a:rPr>
            </a:br>
            <a:r>
              <a:rPr lang="en-US" sz="4000" dirty="0">
                <a:ea typeface="+mj-ea"/>
              </a:rPr>
              <a:t>Preparing for the First Meeting</a:t>
            </a:r>
          </a:p>
        </p:txBody>
      </p:sp>
      <p:sp>
        <p:nvSpPr>
          <p:cNvPr id="82947" name="Rectangle 3"/>
          <p:cNvSpPr>
            <a:spLocks noGrp="1" noChangeArrowheads="1"/>
          </p:cNvSpPr>
          <p:nvPr>
            <p:ph type="body" idx="1"/>
          </p:nvPr>
        </p:nvSpPr>
        <p:spPr>
          <a:xfrm>
            <a:off x="685800" y="1981200"/>
            <a:ext cx="7747000" cy="4572000"/>
          </a:xfrm>
        </p:spPr>
        <p:txBody>
          <a:bodyPr>
            <a:normAutofit lnSpcReduction="10000"/>
          </a:bodyPr>
          <a:lstStyle/>
          <a:p>
            <a:pPr eaLnBrk="1" hangingPunct="1">
              <a:buClr>
                <a:schemeClr val="folHlink"/>
              </a:buClr>
            </a:pPr>
            <a:r>
              <a:rPr lang="en-US" dirty="0" smtClean="0"/>
              <a:t>Schedule group time (45-60 minutes)</a:t>
            </a:r>
          </a:p>
          <a:p>
            <a:pPr eaLnBrk="1" hangingPunct="1">
              <a:buClr>
                <a:schemeClr val="folHlink"/>
              </a:buClr>
            </a:pPr>
            <a:r>
              <a:rPr lang="en-US" dirty="0" smtClean="0"/>
              <a:t>Identify group meeting space</a:t>
            </a:r>
          </a:p>
          <a:p>
            <a:pPr eaLnBrk="1" hangingPunct="1">
              <a:buClr>
                <a:schemeClr val="folHlink"/>
              </a:buClr>
            </a:pPr>
            <a:r>
              <a:rPr lang="en-US" dirty="0" smtClean="0"/>
              <a:t>Assemble materials:  </a:t>
            </a:r>
          </a:p>
          <a:p>
            <a:pPr lvl="1" eaLnBrk="1" hangingPunct="1">
              <a:buClr>
                <a:schemeClr val="folHlink"/>
              </a:buClr>
            </a:pPr>
            <a:r>
              <a:rPr lang="en-US" dirty="0" smtClean="0">
                <a:ea typeface="ＭＳ Ｐゴシック" pitchFamily="34" charset="-128"/>
              </a:rPr>
              <a:t>Binders/folders for children</a:t>
            </a:r>
          </a:p>
          <a:p>
            <a:pPr lvl="1" eaLnBrk="1" hangingPunct="1">
              <a:buClr>
                <a:schemeClr val="folHlink"/>
              </a:buClr>
            </a:pPr>
            <a:r>
              <a:rPr lang="en-US" dirty="0" smtClean="0">
                <a:ea typeface="ＭＳ Ｐゴシック" pitchFamily="34" charset="-128"/>
              </a:rPr>
              <a:t>Goal sheets </a:t>
            </a:r>
          </a:p>
          <a:p>
            <a:pPr lvl="1" eaLnBrk="1" hangingPunct="1">
              <a:buClr>
                <a:schemeClr val="folHlink"/>
              </a:buClr>
            </a:pPr>
            <a:r>
              <a:rPr lang="en-US" dirty="0" smtClean="0">
                <a:ea typeface="ＭＳ Ｐゴシック" pitchFamily="34" charset="-128"/>
              </a:rPr>
              <a:t>Posters</a:t>
            </a:r>
          </a:p>
          <a:p>
            <a:pPr lvl="1" eaLnBrk="1" hangingPunct="1">
              <a:buClr>
                <a:schemeClr val="folHlink"/>
              </a:buClr>
            </a:pPr>
            <a:r>
              <a:rPr lang="en-US" dirty="0" smtClean="0">
                <a:ea typeface="ＭＳ Ｐゴシック" pitchFamily="34" charset="-128"/>
              </a:rPr>
              <a:t>Prize box/incentives (see manual for free reinforcer list)</a:t>
            </a:r>
          </a:p>
          <a:p>
            <a:pPr lvl="1" eaLnBrk="1" hangingPunct="1">
              <a:buClr>
                <a:schemeClr val="folHlink"/>
              </a:buClr>
            </a:pPr>
            <a:r>
              <a:rPr lang="en-US" dirty="0" smtClean="0">
                <a:ea typeface="ＭＳ Ｐゴシック" pitchFamily="34" charset="-128"/>
              </a:rPr>
              <a:t>Activity materials</a:t>
            </a:r>
          </a:p>
        </p:txBody>
      </p:sp>
    </p:spTree>
    <p:extLst>
      <p:ext uri="{BB962C8B-B14F-4D97-AF65-F5344CB8AC3E}">
        <p14:creationId xmlns:p14="http://schemas.microsoft.com/office/powerpoint/2010/main" val="10327245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idx="4294967295"/>
          </p:nvPr>
        </p:nvSpPr>
        <p:spPr>
          <a:solidFill>
            <a:schemeClr val="tx1"/>
          </a:solidFill>
        </p:spPr>
        <p:txBody>
          <a:bodyPr/>
          <a:lstStyle/>
          <a:p>
            <a:pPr algn="ctr" eaLnBrk="1" hangingPunct="1">
              <a:defRPr/>
            </a:pPr>
            <a:r>
              <a:rPr lang="en-US" dirty="0">
                <a:solidFill>
                  <a:srgbClr val="FFC000"/>
                </a:solidFill>
              </a:rPr>
              <a:t>Point System</a:t>
            </a:r>
          </a:p>
        </p:txBody>
      </p:sp>
      <p:sp>
        <p:nvSpPr>
          <p:cNvPr id="7171" name="Rectangle 3"/>
          <p:cNvSpPr>
            <a:spLocks noGrp="1" noChangeArrowheads="1"/>
          </p:cNvSpPr>
          <p:nvPr>
            <p:ph type="body" idx="4294967295"/>
          </p:nvPr>
        </p:nvSpPr>
        <p:spPr/>
        <p:txBody>
          <a:bodyPr>
            <a:noAutofit/>
          </a:bodyPr>
          <a:lstStyle/>
          <a:p>
            <a:pPr eaLnBrk="1" hangingPunct="1">
              <a:lnSpc>
                <a:spcPct val="80000"/>
              </a:lnSpc>
              <a:buClr>
                <a:schemeClr val="folHlink"/>
              </a:buClr>
            </a:pPr>
            <a:r>
              <a:rPr lang="en-US" sz="3600" dirty="0" smtClean="0">
                <a:solidFill>
                  <a:srgbClr val="C00000"/>
                </a:solidFill>
              </a:rPr>
              <a:t>Individual Points</a:t>
            </a:r>
          </a:p>
          <a:p>
            <a:pPr lvl="1" eaLnBrk="1" hangingPunct="1">
              <a:lnSpc>
                <a:spcPct val="80000"/>
              </a:lnSpc>
              <a:buClr>
                <a:schemeClr val="folHlink"/>
              </a:buClr>
            </a:pPr>
            <a:r>
              <a:rPr lang="en-US" sz="3600" dirty="0" smtClean="0"/>
              <a:t>Behavioral Goals</a:t>
            </a:r>
          </a:p>
          <a:p>
            <a:pPr lvl="1" eaLnBrk="1" hangingPunct="1">
              <a:lnSpc>
                <a:spcPct val="80000"/>
              </a:lnSpc>
              <a:buClr>
                <a:schemeClr val="folHlink"/>
              </a:buClr>
            </a:pPr>
            <a:r>
              <a:rPr lang="en-US" sz="3600" dirty="0" smtClean="0"/>
              <a:t>Participation</a:t>
            </a:r>
          </a:p>
          <a:p>
            <a:pPr eaLnBrk="1" hangingPunct="1">
              <a:lnSpc>
                <a:spcPct val="80000"/>
              </a:lnSpc>
              <a:buClr>
                <a:schemeClr val="folHlink"/>
              </a:buClr>
            </a:pPr>
            <a:r>
              <a:rPr lang="en-US" sz="3600" dirty="0" smtClean="0">
                <a:solidFill>
                  <a:srgbClr val="C00000"/>
                </a:solidFill>
              </a:rPr>
              <a:t>Group Point </a:t>
            </a:r>
          </a:p>
          <a:p>
            <a:pPr lvl="1" eaLnBrk="1" hangingPunct="1">
              <a:lnSpc>
                <a:spcPct val="80000"/>
              </a:lnSpc>
              <a:buClr>
                <a:schemeClr val="folHlink"/>
              </a:buClr>
            </a:pPr>
            <a:r>
              <a:rPr lang="en-US" sz="3600" dirty="0" smtClean="0"/>
              <a:t>Teamwork</a:t>
            </a:r>
          </a:p>
          <a:p>
            <a:pPr eaLnBrk="1" hangingPunct="1">
              <a:lnSpc>
                <a:spcPct val="80000"/>
              </a:lnSpc>
              <a:buClr>
                <a:schemeClr val="folHlink"/>
              </a:buClr>
            </a:pPr>
            <a:r>
              <a:rPr lang="en-US" sz="3600" dirty="0" smtClean="0">
                <a:solidFill>
                  <a:srgbClr val="C00000"/>
                </a:solidFill>
              </a:rPr>
              <a:t>Optional Points </a:t>
            </a:r>
          </a:p>
          <a:p>
            <a:pPr lvl="1" eaLnBrk="1" hangingPunct="1">
              <a:lnSpc>
                <a:spcPct val="80000"/>
              </a:lnSpc>
              <a:buClr>
                <a:schemeClr val="folHlink"/>
              </a:buClr>
            </a:pPr>
            <a:r>
              <a:rPr lang="en-US" sz="3600" dirty="0" smtClean="0"/>
              <a:t>Good transition to/from classroom </a:t>
            </a:r>
          </a:p>
          <a:p>
            <a:pPr lvl="1" eaLnBrk="1" hangingPunct="1">
              <a:lnSpc>
                <a:spcPct val="80000"/>
              </a:lnSpc>
              <a:buClr>
                <a:schemeClr val="folHlink"/>
              </a:buClr>
            </a:pPr>
            <a:r>
              <a:rPr lang="en-US" sz="3600" dirty="0" smtClean="0"/>
              <a:t>Additional points for quizzes, games, and homework assignments</a:t>
            </a:r>
          </a:p>
        </p:txBody>
      </p:sp>
    </p:spTree>
    <p:extLst>
      <p:ext uri="{BB962C8B-B14F-4D97-AF65-F5344CB8AC3E}">
        <p14:creationId xmlns:p14="http://schemas.microsoft.com/office/powerpoint/2010/main" val="3018888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algn="ctr">
              <a:defRPr/>
            </a:pPr>
            <a:r>
              <a:rPr lang="en-US" dirty="0" smtClean="0">
                <a:solidFill>
                  <a:srgbClr val="FFC000"/>
                </a:solidFill>
              </a:rPr>
              <a:t>Group Incentives or “Teamwork Points”</a:t>
            </a:r>
          </a:p>
        </p:txBody>
      </p:sp>
      <p:sp>
        <p:nvSpPr>
          <p:cNvPr id="9219" name="Rectangle 3"/>
          <p:cNvSpPr>
            <a:spLocks noGrp="1" noChangeArrowheads="1"/>
          </p:cNvSpPr>
          <p:nvPr>
            <p:ph type="body" idx="1"/>
          </p:nvPr>
        </p:nvSpPr>
        <p:spPr/>
        <p:txBody>
          <a:bodyPr/>
          <a:lstStyle/>
          <a:p>
            <a:r>
              <a:rPr lang="en-US" sz="2800" dirty="0" smtClean="0"/>
              <a:t>Common goal for all group members to work together to achieve; minimizes “scapegoating”</a:t>
            </a:r>
          </a:p>
          <a:p>
            <a:r>
              <a:rPr lang="en-US" sz="2800" dirty="0" smtClean="0"/>
              <a:t>Often associated with final session “graduation” but can utilize multiple group rewards if helpful for promoting group cohesion or addressing specific goals</a:t>
            </a:r>
          </a:p>
          <a:p>
            <a:pPr lvl="1"/>
            <a:r>
              <a:rPr lang="en-US" sz="2400" dirty="0" smtClean="0"/>
              <a:t>Attendance (group or school)</a:t>
            </a:r>
          </a:p>
          <a:p>
            <a:pPr lvl="1"/>
            <a:r>
              <a:rPr lang="en-US" sz="2400" dirty="0" smtClean="0"/>
              <a:t>No discipline reports for group members</a:t>
            </a:r>
          </a:p>
          <a:p>
            <a:pPr lvl="1"/>
            <a:r>
              <a:rPr lang="en-US" sz="2400" dirty="0" smtClean="0"/>
              <a:t>Returning Goal sheets</a:t>
            </a:r>
          </a:p>
        </p:txBody>
      </p:sp>
    </p:spTree>
    <p:extLst>
      <p:ext uri="{BB962C8B-B14F-4D97-AF65-F5344CB8AC3E}">
        <p14:creationId xmlns:p14="http://schemas.microsoft.com/office/powerpoint/2010/main" val="2627887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idx="4294967295"/>
          </p:nvPr>
        </p:nvSpPr>
        <p:spPr>
          <a:solidFill>
            <a:schemeClr val="tx1"/>
          </a:solidFill>
        </p:spPr>
        <p:txBody>
          <a:bodyPr/>
          <a:lstStyle/>
          <a:p>
            <a:pPr algn="ctr" eaLnBrk="1" hangingPunct="1">
              <a:defRPr/>
            </a:pPr>
            <a:r>
              <a:rPr lang="en-US" dirty="0">
                <a:solidFill>
                  <a:srgbClr val="FFC000"/>
                </a:solidFill>
              </a:rPr>
              <a:t>Strike System</a:t>
            </a:r>
          </a:p>
        </p:txBody>
      </p:sp>
      <p:sp>
        <p:nvSpPr>
          <p:cNvPr id="8195" name="Rectangle 3"/>
          <p:cNvSpPr>
            <a:spLocks noGrp="1" noChangeArrowheads="1"/>
          </p:cNvSpPr>
          <p:nvPr>
            <p:ph type="body" idx="4294967295"/>
          </p:nvPr>
        </p:nvSpPr>
        <p:spPr/>
        <p:txBody>
          <a:bodyPr/>
          <a:lstStyle/>
          <a:p>
            <a:pPr eaLnBrk="1" hangingPunct="1">
              <a:lnSpc>
                <a:spcPct val="90000"/>
              </a:lnSpc>
              <a:buClr>
                <a:schemeClr val="folHlink"/>
              </a:buClr>
            </a:pPr>
            <a:r>
              <a:rPr lang="en-US" dirty="0" smtClean="0"/>
              <a:t>Response cost procedure</a:t>
            </a:r>
          </a:p>
          <a:p>
            <a:pPr eaLnBrk="1" hangingPunct="1">
              <a:lnSpc>
                <a:spcPct val="90000"/>
              </a:lnSpc>
              <a:buClr>
                <a:schemeClr val="folHlink"/>
              </a:buClr>
            </a:pPr>
            <a:r>
              <a:rPr lang="en-US" dirty="0" smtClean="0"/>
              <a:t>Strikes given as warnings for rule violations</a:t>
            </a:r>
          </a:p>
          <a:p>
            <a:pPr eaLnBrk="1" hangingPunct="1">
              <a:lnSpc>
                <a:spcPct val="90000"/>
              </a:lnSpc>
              <a:buClr>
                <a:schemeClr val="folHlink"/>
              </a:buClr>
            </a:pPr>
            <a:r>
              <a:rPr lang="en-US" dirty="0" smtClean="0"/>
              <a:t>3 strikes – Time-out or loss of day’s points</a:t>
            </a:r>
          </a:p>
          <a:p>
            <a:pPr eaLnBrk="1" hangingPunct="1">
              <a:lnSpc>
                <a:spcPct val="90000"/>
              </a:lnSpc>
              <a:buClr>
                <a:schemeClr val="folHlink"/>
              </a:buClr>
            </a:pPr>
            <a:r>
              <a:rPr lang="en-US" dirty="0" smtClean="0"/>
              <a:t>Emphasize a strike is a </a:t>
            </a:r>
            <a:r>
              <a:rPr lang="en-US" i="1" dirty="0" smtClean="0"/>
              <a:t>warning</a:t>
            </a:r>
          </a:p>
          <a:p>
            <a:pPr eaLnBrk="1" hangingPunct="1">
              <a:lnSpc>
                <a:spcPct val="90000"/>
              </a:lnSpc>
              <a:buClr>
                <a:schemeClr val="folHlink"/>
              </a:buClr>
            </a:pPr>
            <a:r>
              <a:rPr lang="en-US" dirty="0" smtClean="0"/>
              <a:t>Intentionally give strikes during first few sessions to shape group behavior</a:t>
            </a:r>
          </a:p>
          <a:p>
            <a:pPr eaLnBrk="1" hangingPunct="1">
              <a:lnSpc>
                <a:spcPct val="90000"/>
              </a:lnSpc>
              <a:buClr>
                <a:schemeClr val="folHlink"/>
              </a:buClr>
              <a:buFont typeface="Wingdings" pitchFamily="2" charset="2"/>
              <a:buNone/>
            </a:pPr>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51985"/>
            <a:ext cx="312116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0319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idx="4294967295"/>
          </p:nvPr>
        </p:nvSpPr>
        <p:spPr>
          <a:xfrm>
            <a:off x="576263" y="228600"/>
            <a:ext cx="7772400" cy="1143000"/>
          </a:xfrm>
          <a:solidFill>
            <a:schemeClr val="tx1"/>
          </a:solidFill>
        </p:spPr>
        <p:txBody>
          <a:bodyPr/>
          <a:lstStyle/>
          <a:p>
            <a:pPr eaLnBrk="1" hangingPunct="1">
              <a:defRPr/>
            </a:pPr>
            <a:r>
              <a:rPr lang="en-US" dirty="0">
                <a:solidFill>
                  <a:srgbClr val="FFC000"/>
                </a:solidFill>
              </a:rPr>
              <a:t>Ongoing Behavior Problems</a:t>
            </a:r>
          </a:p>
        </p:txBody>
      </p:sp>
      <p:sp>
        <p:nvSpPr>
          <p:cNvPr id="13315" name="Rectangle 3"/>
          <p:cNvSpPr>
            <a:spLocks noGrp="1" noChangeArrowheads="1"/>
          </p:cNvSpPr>
          <p:nvPr>
            <p:ph type="body" idx="4294967295"/>
          </p:nvPr>
        </p:nvSpPr>
        <p:spPr>
          <a:xfrm>
            <a:off x="373063" y="1371600"/>
            <a:ext cx="7772400" cy="5181600"/>
          </a:xfrm>
        </p:spPr>
        <p:txBody>
          <a:bodyPr/>
          <a:lstStyle/>
          <a:p>
            <a:pPr eaLnBrk="1" hangingPunct="1">
              <a:buClr>
                <a:schemeClr val="folHlink"/>
              </a:buClr>
              <a:buSzTx/>
              <a:buFont typeface="Wingdings" pitchFamily="2" charset="2"/>
              <a:buNone/>
            </a:pPr>
            <a:r>
              <a:rPr lang="en-US" b="1" dirty="0" smtClean="0"/>
              <a:t>Ongoing behavior problems may require more intensive intervention</a:t>
            </a:r>
            <a:r>
              <a:rPr lang="en-US" b="1" dirty="0" smtClean="0">
                <a:solidFill>
                  <a:schemeClr val="folHlink"/>
                </a:solidFill>
              </a:rPr>
              <a:t>.</a:t>
            </a:r>
          </a:p>
          <a:p>
            <a:pPr eaLnBrk="1" hangingPunct="1">
              <a:buClr>
                <a:schemeClr val="folHlink"/>
              </a:buClr>
              <a:buSzTx/>
            </a:pPr>
            <a:r>
              <a:rPr lang="en-US" dirty="0" smtClean="0"/>
              <a:t>Individualized behavior plan</a:t>
            </a:r>
          </a:p>
          <a:p>
            <a:pPr eaLnBrk="1" hangingPunct="1">
              <a:buClr>
                <a:schemeClr val="folHlink"/>
              </a:buClr>
              <a:buSzTx/>
            </a:pPr>
            <a:r>
              <a:rPr lang="en-US" dirty="0" smtClean="0"/>
              <a:t>Involve home/school environment</a:t>
            </a:r>
          </a:p>
          <a:p>
            <a:pPr eaLnBrk="1" hangingPunct="1">
              <a:buClr>
                <a:schemeClr val="folHlink"/>
              </a:buClr>
              <a:buSzTx/>
            </a:pPr>
            <a:r>
              <a:rPr lang="en-US" dirty="0" smtClean="0"/>
              <a:t>Meet with very disruptive child individually; perhaps make return to group contingent on behavioral improvement</a:t>
            </a:r>
          </a:p>
          <a:p>
            <a:pPr eaLnBrk="1" hangingPunct="1">
              <a:buClr>
                <a:schemeClr val="folHlink"/>
              </a:buClr>
              <a:buSzTx/>
            </a:pPr>
            <a:r>
              <a:rPr lang="en-US" dirty="0" smtClean="0"/>
              <a:t>Dismiss if necessary to avoid iatrogenic effects</a:t>
            </a:r>
          </a:p>
          <a:p>
            <a:pPr lvl="1" eaLnBrk="1" hangingPunct="1">
              <a:buClr>
                <a:schemeClr val="folHlink"/>
              </a:buClr>
              <a:buSzTx/>
              <a:buFontTx/>
              <a:buNone/>
            </a:pPr>
            <a:endParaRPr lang="en-US" sz="3200" dirty="0" smtClean="0"/>
          </a:p>
          <a:p>
            <a:pPr lvl="1" eaLnBrk="1" hangingPunct="1">
              <a:buClr>
                <a:schemeClr val="folHlink"/>
              </a:buClr>
              <a:buSzTx/>
            </a:pPr>
            <a:endParaRPr lang="en-US" sz="2000" dirty="0" smtClean="0"/>
          </a:p>
        </p:txBody>
      </p:sp>
    </p:spTree>
    <p:extLst>
      <p:ext uri="{BB962C8B-B14F-4D97-AF65-F5344CB8AC3E}">
        <p14:creationId xmlns:p14="http://schemas.microsoft.com/office/powerpoint/2010/main" val="36662197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lgn="ctr" eaLnBrk="1" hangingPunct="1">
              <a:defRPr/>
            </a:pPr>
            <a:r>
              <a:rPr lang="en-US" sz="4400" b="1" dirty="0" smtClean="0">
                <a:solidFill>
                  <a:srgbClr val="FFC000"/>
                </a:solidFill>
              </a:rPr>
              <a:t>ANGER COPING INTERVENTION</a:t>
            </a:r>
            <a:br>
              <a:rPr lang="en-US" sz="4400" b="1" dirty="0" smtClean="0">
                <a:solidFill>
                  <a:srgbClr val="FFC000"/>
                </a:solidFill>
              </a:rPr>
            </a:br>
            <a:r>
              <a:rPr lang="en-US" sz="4400" b="1" dirty="0" smtClean="0">
                <a:solidFill>
                  <a:srgbClr val="FFC000"/>
                </a:solidFill>
              </a:rPr>
              <a:t>Session 1 - Overview</a:t>
            </a:r>
            <a:endParaRPr lang="en-US" sz="4400" b="1" dirty="0" smtClean="0">
              <a:solidFill>
                <a:srgbClr val="C00000"/>
              </a:solidFill>
            </a:endParaRPr>
          </a:p>
        </p:txBody>
      </p:sp>
      <p:sp>
        <p:nvSpPr>
          <p:cNvPr id="12291" name="Rectangle 3"/>
          <p:cNvSpPr>
            <a:spLocks noGrp="1" noChangeArrowheads="1"/>
          </p:cNvSpPr>
          <p:nvPr>
            <p:ph type="body" idx="1"/>
          </p:nvPr>
        </p:nvSpPr>
        <p:spPr/>
        <p:txBody>
          <a:bodyPr>
            <a:normAutofit/>
          </a:bodyPr>
          <a:lstStyle/>
          <a:p>
            <a:pPr eaLnBrk="1" hangingPunct="1">
              <a:defRPr/>
            </a:pPr>
            <a:r>
              <a:rPr lang="en-US" dirty="0" smtClean="0"/>
              <a:t>First meeting jitters resolved for everyone!</a:t>
            </a:r>
          </a:p>
          <a:p>
            <a:pPr eaLnBrk="1" hangingPunct="1">
              <a:defRPr/>
            </a:pPr>
            <a:r>
              <a:rPr lang="en-US" dirty="0" smtClean="0"/>
              <a:t>Transition issues clarified and addressed</a:t>
            </a:r>
          </a:p>
          <a:p>
            <a:pPr eaLnBrk="1" hangingPunct="1">
              <a:defRPr/>
            </a:pPr>
            <a:r>
              <a:rPr lang="en-US" dirty="0" smtClean="0"/>
              <a:t>Program is introduced to children</a:t>
            </a:r>
          </a:p>
          <a:p>
            <a:pPr eaLnBrk="1" hangingPunct="1">
              <a:defRPr/>
            </a:pPr>
            <a:r>
              <a:rPr lang="en-US" dirty="0" smtClean="0"/>
              <a:t>Group rules are discussed and put in writing</a:t>
            </a:r>
          </a:p>
          <a:p>
            <a:pPr eaLnBrk="1" hangingPunct="1">
              <a:defRPr/>
            </a:pPr>
            <a:r>
              <a:rPr lang="en-US" dirty="0" smtClean="0"/>
              <a:t>Points and strikes are explained</a:t>
            </a:r>
          </a:p>
          <a:p>
            <a:pPr>
              <a:defRPr/>
            </a:pPr>
            <a:r>
              <a:rPr lang="en-US" dirty="0"/>
              <a:t>Children become acquainted with each other</a:t>
            </a:r>
          </a:p>
          <a:p>
            <a:pPr eaLnBrk="1" hangingPunct="1">
              <a:defRPr/>
            </a:pPr>
            <a:r>
              <a:rPr lang="en-US" dirty="0" smtClean="0"/>
              <a:t>The story-telling task (</a:t>
            </a:r>
            <a:r>
              <a:rPr lang="en-US" i="1" dirty="0" smtClean="0"/>
              <a:t>perhaps accomplished at the interview</a:t>
            </a:r>
            <a:r>
              <a:rPr lang="en-US" dirty="0" smtClean="0"/>
              <a:t>) is completed </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523264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1</a:t>
            </a:r>
            <a:endParaRPr lang="en-US" sz="3200" b="1" dirty="0" smtClean="0">
              <a:solidFill>
                <a:srgbClr val="C00000"/>
              </a:solidFill>
            </a:endParaRPr>
          </a:p>
        </p:txBody>
      </p:sp>
      <p:sp>
        <p:nvSpPr>
          <p:cNvPr id="12291" name="Rectangle 3"/>
          <p:cNvSpPr>
            <a:spLocks noGrp="1" noChangeArrowheads="1"/>
          </p:cNvSpPr>
          <p:nvPr>
            <p:ph type="body" idx="1"/>
          </p:nvPr>
        </p:nvSpPr>
        <p:spPr/>
        <p:txBody>
          <a:bodyPr/>
          <a:lstStyle/>
          <a:p>
            <a:pPr eaLnBrk="1" hangingPunct="1">
              <a:defRPr/>
            </a:pPr>
            <a:r>
              <a:rPr lang="en-US" dirty="0" smtClean="0"/>
              <a:t>Explain </a:t>
            </a:r>
            <a:r>
              <a:rPr lang="en-US" b="1" dirty="0" smtClean="0">
                <a:solidFill>
                  <a:srgbClr val="C00000"/>
                </a:solidFill>
              </a:rPr>
              <a:t>purpose of group </a:t>
            </a:r>
            <a:r>
              <a:rPr lang="en-US" dirty="0" smtClean="0"/>
              <a:t>as a way to learn better anger/behavior control</a:t>
            </a:r>
          </a:p>
          <a:p>
            <a:pPr eaLnBrk="1" hangingPunct="1">
              <a:defRPr/>
            </a:pPr>
            <a:r>
              <a:rPr lang="en-US" dirty="0" smtClean="0"/>
              <a:t>Establish </a:t>
            </a:r>
            <a:r>
              <a:rPr lang="en-US" b="1" dirty="0" smtClean="0">
                <a:solidFill>
                  <a:srgbClr val="C00000"/>
                </a:solidFill>
              </a:rPr>
              <a:t>group rules, times</a:t>
            </a:r>
            <a:r>
              <a:rPr lang="en-US" dirty="0" smtClean="0"/>
              <a:t>, and explain behavior management system</a:t>
            </a:r>
          </a:p>
          <a:p>
            <a:pPr eaLnBrk="1" hangingPunct="1">
              <a:defRPr/>
            </a:pPr>
            <a:r>
              <a:rPr lang="en-US" dirty="0" smtClean="0"/>
              <a:t>Do a </a:t>
            </a:r>
            <a:r>
              <a:rPr lang="en-US" b="1" dirty="0" smtClean="0">
                <a:solidFill>
                  <a:srgbClr val="C00000"/>
                </a:solidFill>
              </a:rPr>
              <a:t>“Get Acquainted” </a:t>
            </a:r>
            <a:r>
              <a:rPr lang="en-US" dirty="0" smtClean="0"/>
              <a:t>activity</a:t>
            </a:r>
          </a:p>
          <a:p>
            <a:pPr eaLnBrk="1" hangingPunct="1">
              <a:defRPr/>
            </a:pPr>
            <a:r>
              <a:rPr lang="en-US" dirty="0" smtClean="0"/>
              <a:t>Complete the </a:t>
            </a:r>
            <a:r>
              <a:rPr lang="en-US" b="1" dirty="0" smtClean="0">
                <a:solidFill>
                  <a:srgbClr val="C00000"/>
                </a:solidFill>
              </a:rPr>
              <a:t>individual perceptual process </a:t>
            </a:r>
            <a:r>
              <a:rPr lang="en-US" dirty="0" smtClean="0"/>
              <a:t>activity – Card description differences</a:t>
            </a:r>
          </a:p>
        </p:txBody>
      </p:sp>
    </p:spTree>
    <p:extLst>
      <p:ext uri="{BB962C8B-B14F-4D97-AF65-F5344CB8AC3E}">
        <p14:creationId xmlns:p14="http://schemas.microsoft.com/office/powerpoint/2010/main" val="4128494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Larson\Pictures\3-14-2012 9;46;53 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083"/>
          <a:stretch/>
        </p:blipFill>
        <p:spPr bwMode="auto">
          <a:xfrm>
            <a:off x="2362200" y="143768"/>
            <a:ext cx="5921828"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524000"/>
            <a:ext cx="1676400" cy="1077218"/>
          </a:xfrm>
          <a:prstGeom prst="rect">
            <a:avLst/>
          </a:prstGeom>
          <a:noFill/>
        </p:spPr>
        <p:txBody>
          <a:bodyPr wrap="square" rtlCol="0">
            <a:spAutoFit/>
          </a:bodyPr>
          <a:lstStyle/>
          <a:p>
            <a:r>
              <a:rPr lang="en-US" sz="3200" dirty="0" smtClean="0">
                <a:solidFill>
                  <a:srgbClr val="C00000"/>
                </a:solidFill>
              </a:rPr>
              <a:t>pp. 199 and 200</a:t>
            </a:r>
            <a:endParaRPr lang="en-US" sz="3200" dirty="0">
              <a:solidFill>
                <a:srgbClr val="C00000"/>
              </a:solidFill>
            </a:endParaRPr>
          </a:p>
        </p:txBody>
      </p:sp>
      <p:sp>
        <p:nvSpPr>
          <p:cNvPr id="3" name="TextBox 2"/>
          <p:cNvSpPr txBox="1"/>
          <p:nvPr/>
        </p:nvSpPr>
        <p:spPr>
          <a:xfrm>
            <a:off x="1943100" y="6248400"/>
            <a:ext cx="6781800" cy="523220"/>
          </a:xfrm>
          <a:prstGeom prst="rect">
            <a:avLst/>
          </a:prstGeom>
          <a:noFill/>
        </p:spPr>
        <p:txBody>
          <a:bodyPr wrap="square" rtlCol="0">
            <a:spAutoFit/>
          </a:bodyPr>
          <a:lstStyle/>
          <a:p>
            <a:r>
              <a:rPr lang="en-US" sz="2800" b="1" dirty="0" smtClean="0">
                <a:solidFill>
                  <a:srgbClr val="C00000"/>
                </a:solidFill>
              </a:rPr>
              <a:t>        </a:t>
            </a:r>
            <a:r>
              <a:rPr lang="en-US" sz="2800" b="1" i="1" dirty="0" smtClean="0">
                <a:solidFill>
                  <a:srgbClr val="C00000"/>
                </a:solidFill>
              </a:rPr>
              <a:t>What is happening in this picture?</a:t>
            </a:r>
            <a:endParaRPr lang="en-US" sz="2800" b="1" i="1" dirty="0">
              <a:solidFill>
                <a:srgbClr val="C00000"/>
              </a:solidFill>
            </a:endParaRPr>
          </a:p>
        </p:txBody>
      </p:sp>
    </p:spTree>
    <p:extLst>
      <p:ext uri="{BB962C8B-B14F-4D97-AF65-F5344CB8AC3E}">
        <p14:creationId xmlns:p14="http://schemas.microsoft.com/office/powerpoint/2010/main" val="34621667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baseball picture"/>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139267" name="Text Box 3"/>
          <p:cNvSpPr txBox="1">
            <a:spLocks noChangeArrowheads="1"/>
          </p:cNvSpPr>
          <p:nvPr/>
        </p:nvSpPr>
        <p:spPr bwMode="auto">
          <a:xfrm>
            <a:off x="914400" y="5943600"/>
            <a:ext cx="7247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i="1" dirty="0">
                <a:solidFill>
                  <a:srgbClr val="C00000"/>
                </a:solidFill>
              </a:rPr>
              <a:t>Why is he sitting there and not playing ?</a:t>
            </a:r>
          </a:p>
        </p:txBody>
      </p:sp>
      <p:sp>
        <p:nvSpPr>
          <p:cNvPr id="2" name="TextBox 1"/>
          <p:cNvSpPr txBox="1"/>
          <p:nvPr/>
        </p:nvSpPr>
        <p:spPr>
          <a:xfrm>
            <a:off x="457200" y="470416"/>
            <a:ext cx="2590800" cy="523220"/>
          </a:xfrm>
          <a:prstGeom prst="rect">
            <a:avLst/>
          </a:prstGeom>
          <a:noFill/>
        </p:spPr>
        <p:txBody>
          <a:bodyPr wrap="square" rtlCol="0">
            <a:spAutoFit/>
          </a:bodyPr>
          <a:lstStyle/>
          <a:p>
            <a:r>
              <a:rPr lang="en-US" sz="2800" b="1" dirty="0" smtClean="0">
                <a:solidFill>
                  <a:srgbClr val="C00000"/>
                </a:solidFill>
              </a:rPr>
              <a:t>DUSO</a:t>
            </a:r>
            <a:endParaRPr lang="en-US" sz="2800" b="1" dirty="0">
              <a:solidFill>
                <a:srgbClr val="C00000"/>
              </a:solidFill>
            </a:endParaRPr>
          </a:p>
        </p:txBody>
      </p:sp>
    </p:spTree>
    <p:extLst>
      <p:ext uri="{BB962C8B-B14F-4D97-AF65-F5344CB8AC3E}">
        <p14:creationId xmlns:p14="http://schemas.microsoft.com/office/powerpoint/2010/main" val="10381578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Session Closing Activities</a:t>
            </a:r>
            <a:endParaRPr lang="en-US" dirty="0"/>
          </a:p>
        </p:txBody>
      </p:sp>
      <p:sp>
        <p:nvSpPr>
          <p:cNvPr id="105475" name="Content Placeholder 2"/>
          <p:cNvSpPr>
            <a:spLocks noGrp="1"/>
          </p:cNvSpPr>
          <p:nvPr>
            <p:ph idx="1"/>
          </p:nvPr>
        </p:nvSpPr>
        <p:spPr/>
        <p:txBody>
          <a:bodyPr/>
          <a:lstStyle/>
          <a:p>
            <a:pPr eaLnBrk="1" hangingPunct="1">
              <a:lnSpc>
                <a:spcPct val="90000"/>
              </a:lnSpc>
              <a:buClr>
                <a:schemeClr val="folHlink"/>
              </a:buClr>
            </a:pPr>
            <a:r>
              <a:rPr lang="en-US" smtClean="0"/>
              <a:t>Positive Feedback</a:t>
            </a:r>
          </a:p>
          <a:p>
            <a:pPr lvl="1" eaLnBrk="1" hangingPunct="1">
              <a:lnSpc>
                <a:spcPct val="90000"/>
              </a:lnSpc>
              <a:buClr>
                <a:schemeClr val="folHlink"/>
              </a:buClr>
            </a:pPr>
            <a:r>
              <a:rPr lang="en-US" sz="2400" smtClean="0"/>
              <a:t>Each student says 1 positive thing about him/herself and also about person next to him/her</a:t>
            </a:r>
          </a:p>
          <a:p>
            <a:pPr lvl="1" eaLnBrk="1" hangingPunct="1">
              <a:lnSpc>
                <a:spcPct val="90000"/>
              </a:lnSpc>
              <a:buClr>
                <a:schemeClr val="folHlink"/>
              </a:buClr>
            </a:pPr>
            <a:r>
              <a:rPr lang="en-US" sz="2400" smtClean="0"/>
              <a:t>Leader models appropriate compliments first</a:t>
            </a:r>
          </a:p>
          <a:p>
            <a:pPr eaLnBrk="1" hangingPunct="1">
              <a:lnSpc>
                <a:spcPct val="90000"/>
              </a:lnSpc>
              <a:buClr>
                <a:schemeClr val="folHlink"/>
              </a:buClr>
            </a:pPr>
            <a:r>
              <a:rPr lang="en-US" smtClean="0"/>
              <a:t>Prize Box</a:t>
            </a:r>
          </a:p>
          <a:p>
            <a:pPr lvl="1" eaLnBrk="1" hangingPunct="1">
              <a:lnSpc>
                <a:spcPct val="90000"/>
              </a:lnSpc>
              <a:buClr>
                <a:schemeClr val="folHlink"/>
              </a:buClr>
            </a:pPr>
            <a:r>
              <a:rPr lang="en-US" sz="2400" smtClean="0"/>
              <a:t>Tally each student’s points </a:t>
            </a:r>
          </a:p>
          <a:p>
            <a:pPr lvl="1" eaLnBrk="1" hangingPunct="1">
              <a:lnSpc>
                <a:spcPct val="90000"/>
              </a:lnSpc>
              <a:buClr>
                <a:schemeClr val="folHlink"/>
              </a:buClr>
            </a:pPr>
            <a:r>
              <a:rPr lang="en-US" sz="2400" smtClean="0"/>
              <a:t>Allow to “shop or save” (set time limit)</a:t>
            </a:r>
          </a:p>
          <a:p>
            <a:pPr eaLnBrk="1" hangingPunct="1">
              <a:lnSpc>
                <a:spcPct val="90000"/>
              </a:lnSpc>
              <a:buClr>
                <a:schemeClr val="folHlink"/>
              </a:buClr>
            </a:pPr>
            <a:r>
              <a:rPr lang="en-US" smtClean="0"/>
              <a:t>Free Time (optional)</a:t>
            </a:r>
          </a:p>
          <a:p>
            <a:pPr marL="742950" lvl="2" indent="-342900" eaLnBrk="1" hangingPunct="1">
              <a:lnSpc>
                <a:spcPct val="90000"/>
              </a:lnSpc>
              <a:buClr>
                <a:schemeClr val="folHlink"/>
              </a:buClr>
              <a:buSzPct val="80000"/>
            </a:pPr>
            <a:r>
              <a:rPr lang="en-US" sz="2000" smtClean="0"/>
              <a:t>Game/snack of choice for every child who earned 1 point</a:t>
            </a:r>
          </a:p>
          <a:p>
            <a:pPr eaLnBrk="1" hangingPunct="1">
              <a:lnSpc>
                <a:spcPct val="90000"/>
              </a:lnSpc>
              <a:buClr>
                <a:schemeClr val="folHlink"/>
              </a:buClr>
            </a:pPr>
            <a:endParaRPr lang="en-US" smtClean="0"/>
          </a:p>
          <a:p>
            <a:endParaRPr lang="en-US" smtClean="0"/>
          </a:p>
        </p:txBody>
      </p:sp>
    </p:spTree>
    <p:extLst>
      <p:ext uri="{BB962C8B-B14F-4D97-AF65-F5344CB8AC3E}">
        <p14:creationId xmlns:p14="http://schemas.microsoft.com/office/powerpoint/2010/main" val="103982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wrap="square" lIns="91440" tIns="45720" rIns="91440" bIns="45720" numCol="1" anchorCtr="0" compatLnSpc="1">
            <a:prstTxWarp prst="textNoShape">
              <a:avLst/>
            </a:prstTxWarp>
            <a:normAutofit/>
          </a:bodyPr>
          <a:lstStyle/>
          <a:p>
            <a:pPr eaLnBrk="1" hangingPunct="1">
              <a:defRPr/>
            </a:pPr>
            <a:r>
              <a:rPr lang="en-US" sz="3900" dirty="0" smtClean="0">
                <a:effectLst>
                  <a:outerShdw blurRad="38100" dist="38100" dir="2700000" algn="tl">
                    <a:srgbClr val="C0C0C0"/>
                  </a:outerShdw>
                </a:effectLst>
                <a:ea typeface="ＭＳ Ｐゴシック" pitchFamily="34" charset="-128"/>
              </a:rPr>
              <a:t>Goals of School-Based Intervention</a:t>
            </a:r>
          </a:p>
        </p:txBody>
      </p:sp>
      <p:sp>
        <p:nvSpPr>
          <p:cNvPr id="3" name="Content Placeholder 2"/>
          <p:cNvSpPr>
            <a:spLocks noGrp="1"/>
          </p:cNvSpPr>
          <p:nvPr>
            <p:ph idx="1"/>
          </p:nvPr>
        </p:nvSpPr>
        <p:spPr/>
        <p:txBody>
          <a:bodyPr>
            <a:normAutofit/>
          </a:bodyPr>
          <a:lstStyle/>
          <a:p>
            <a:pPr marL="596646" indent="-514350" eaLnBrk="1" fontAlgn="auto" hangingPunct="1">
              <a:spcAft>
                <a:spcPts val="0"/>
              </a:spcAft>
              <a:buFont typeface="+mj-lt"/>
              <a:buAutoNum type="arabicPeriod"/>
              <a:defRPr/>
            </a:pPr>
            <a:r>
              <a:rPr lang="en-US" dirty="0" smtClean="0">
                <a:ea typeface="+mn-ea"/>
                <a:cs typeface="+mn-cs"/>
              </a:rPr>
              <a:t>Interrupt the downward spiral of academic and behavioral engagement</a:t>
            </a:r>
          </a:p>
          <a:p>
            <a:pPr marL="596646" indent="-514350" eaLnBrk="1" fontAlgn="auto" hangingPunct="1">
              <a:spcAft>
                <a:spcPts val="0"/>
              </a:spcAft>
              <a:buFont typeface="+mj-lt"/>
              <a:buAutoNum type="arabicPeriod"/>
              <a:defRPr/>
            </a:pPr>
            <a:r>
              <a:rPr lang="en-US" dirty="0" smtClean="0">
                <a:ea typeface="+mn-ea"/>
                <a:cs typeface="+mn-cs"/>
              </a:rPr>
              <a:t>Train new cognitive-behavioral skill sets for addressing trigger events</a:t>
            </a:r>
          </a:p>
          <a:p>
            <a:pPr marL="596646" indent="-514350" eaLnBrk="1" fontAlgn="auto" hangingPunct="1">
              <a:spcAft>
                <a:spcPts val="0"/>
              </a:spcAft>
              <a:buFont typeface="+mj-lt"/>
              <a:buAutoNum type="arabicPeriod"/>
              <a:defRPr/>
            </a:pPr>
            <a:r>
              <a:rPr lang="en-US" dirty="0" smtClean="0">
                <a:ea typeface="+mn-ea"/>
                <a:cs typeface="+mn-cs"/>
              </a:rPr>
              <a:t>Begin the formation of adjusted school-based schemata to foster increased confidence and competence  </a:t>
            </a:r>
          </a:p>
          <a:p>
            <a:pPr marL="596646" indent="-514350" eaLnBrk="1" fontAlgn="auto" hangingPunct="1">
              <a:spcAft>
                <a:spcPts val="0"/>
              </a:spcAft>
              <a:buFont typeface="+mj-lt"/>
              <a:buAutoNum type="arabicPeriod"/>
              <a:defRPr/>
            </a:pPr>
            <a:endParaRPr lang="en-US" dirty="0" smtClean="0">
              <a:ea typeface="+mn-ea"/>
              <a:cs typeface="+mn-cs"/>
            </a:endParaRPr>
          </a:p>
          <a:p>
            <a:pPr marL="365760" indent="-283464" eaLnBrk="1" fontAlgn="auto" hangingPunct="1">
              <a:spcAft>
                <a:spcPts val="0"/>
              </a:spcAft>
              <a:buFont typeface="Wingdings 2"/>
              <a:buChar char=""/>
              <a:defRPr/>
            </a:pPr>
            <a:endParaRPr lang="en-US" dirty="0" smtClean="0">
              <a:ea typeface="+mn-ea"/>
              <a:cs typeface="+mn-cs"/>
            </a:endParaRPr>
          </a:p>
          <a:p>
            <a:pPr marL="365760" indent="-283464" eaLnBrk="1" fontAlgn="auto" hangingPunct="1">
              <a:spcAft>
                <a:spcPts val="0"/>
              </a:spcAft>
              <a:buFont typeface="Wingdings 2"/>
              <a:buChar char=""/>
              <a:defRPr/>
            </a:pPr>
            <a:endParaRPr lang="en-US" dirty="0">
              <a:ea typeface="+mn-ea"/>
              <a:cs typeface="+mn-cs"/>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ea typeface="ＭＳ Ｐゴシック" pitchFamily="34" charset="-128"/>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ea typeface="ＭＳ Ｐゴシック" pitchFamily="34" charset="-128"/>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ea typeface="ＭＳ Ｐゴシック" pitchFamily="34" charset="-128"/>
              </a:defRPr>
            </a:lvl3pPr>
            <a:lvl4pPr marL="1600200" indent="-228600" eaLnBrk="0" hangingPunct="0">
              <a:spcBef>
                <a:spcPct val="20000"/>
              </a:spcBef>
              <a:buClr>
                <a:srgbClr val="9BBB59"/>
              </a:buClr>
              <a:buFont typeface="Wingdings 2" pitchFamily="18" charset="2"/>
              <a:buChar char=""/>
              <a:defRPr sz="2000">
                <a:solidFill>
                  <a:schemeClr val="tx1"/>
                </a:solidFill>
                <a:latin typeface="Gill Sans MT"/>
                <a:ea typeface="ＭＳ Ｐゴシック" pitchFamily="34" charset="-128"/>
              </a:defRPr>
            </a:lvl4pPr>
            <a:lvl5pPr marL="2057400" indent="-228600" eaLnBrk="0" hangingPunct="0">
              <a:spcBef>
                <a:spcPct val="20000"/>
              </a:spcBef>
              <a:buClr>
                <a:srgbClr val="8064A2"/>
              </a:buClr>
              <a:buFont typeface="Wingdings 2" pitchFamily="18" charset="2"/>
              <a:buChar char=""/>
              <a:defRPr sz="2000">
                <a:solidFill>
                  <a:schemeClr val="tx1"/>
                </a:solidFill>
                <a:latin typeface="Gill Sans MT"/>
                <a:ea typeface="ＭＳ Ｐゴシック" pitchFamily="34" charset="-128"/>
              </a:defRPr>
            </a:lvl5pPr>
            <a:lvl6pPr marL="25146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6pPr>
            <a:lvl7pPr marL="29718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7pPr>
            <a:lvl8pPr marL="34290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8pPr>
            <a:lvl9pPr marL="3886200" indent="-228600" eaLnBrk="0" fontAlgn="base" hangingPunct="0">
              <a:spcBef>
                <a:spcPct val="20000"/>
              </a:spcBef>
              <a:spcAft>
                <a:spcPct val="0"/>
              </a:spcAft>
              <a:buClr>
                <a:srgbClr val="8064A2"/>
              </a:buClr>
              <a:buFont typeface="Wingdings 2" pitchFamily="18" charset="2"/>
              <a:buChar char=""/>
              <a:defRPr sz="2000">
                <a:solidFill>
                  <a:schemeClr val="tx1"/>
                </a:solidFill>
                <a:latin typeface="Gill Sans MT"/>
                <a:ea typeface="ＭＳ Ｐゴシック" pitchFamily="34" charset="-128"/>
              </a:defRPr>
            </a:lvl9pPr>
          </a:lstStyle>
          <a:p>
            <a:pPr eaLnBrk="1" hangingPunct="1">
              <a:spcBef>
                <a:spcPct val="0"/>
              </a:spcBef>
              <a:buClrTx/>
              <a:buSzTx/>
              <a:buFontTx/>
              <a:buNone/>
            </a:pPr>
            <a:fld id="{AF169622-05FF-4113-B865-367A398C660F}" type="slidenum">
              <a:rPr lang="en-US" altLang="en-US" sz="1800" smtClean="0"/>
              <a:pPr eaLnBrk="1" hangingPunct="1">
                <a:spcBef>
                  <a:spcPct val="0"/>
                </a:spcBef>
                <a:buClrTx/>
                <a:buSzTx/>
                <a:buFontTx/>
                <a:buNone/>
              </a:pPr>
              <a:t>9</a:t>
            </a:fld>
            <a:endParaRPr lang="en-US" altLang="en-US" sz="1800" smtClean="0"/>
          </a:p>
        </p:txBody>
      </p:sp>
    </p:spTree>
    <p:extLst>
      <p:ext uri="{BB962C8B-B14F-4D97-AF65-F5344CB8AC3E}">
        <p14:creationId xmlns:p14="http://schemas.microsoft.com/office/powerpoint/2010/main" val="374660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eaLnBrk="1" hangingPunct="1">
              <a:defRPr/>
            </a:pPr>
            <a:r>
              <a:rPr lang="en-US" sz="4400" b="1" dirty="0" smtClean="0">
                <a:solidFill>
                  <a:srgbClr val="FFC000"/>
                </a:solidFill>
              </a:rPr>
              <a:t>ANGER COPING INTERVENTION</a:t>
            </a:r>
            <a:br>
              <a:rPr lang="en-US" sz="4400" b="1" dirty="0" smtClean="0">
                <a:solidFill>
                  <a:srgbClr val="FFC000"/>
                </a:solidFill>
              </a:rPr>
            </a:br>
            <a:r>
              <a:rPr lang="en-US" sz="4400" b="1" dirty="0" smtClean="0">
                <a:solidFill>
                  <a:srgbClr val="FFC000"/>
                </a:solidFill>
              </a:rPr>
              <a:t>Session 2: Overview</a:t>
            </a:r>
          </a:p>
        </p:txBody>
      </p:sp>
      <p:sp>
        <p:nvSpPr>
          <p:cNvPr id="14339" name="Rectangle 3"/>
          <p:cNvSpPr>
            <a:spLocks noGrp="1" noChangeArrowheads="1"/>
          </p:cNvSpPr>
          <p:nvPr>
            <p:ph type="body" idx="1"/>
          </p:nvPr>
        </p:nvSpPr>
        <p:spPr/>
        <p:txBody>
          <a:bodyPr>
            <a:normAutofit lnSpcReduction="10000"/>
          </a:bodyPr>
          <a:lstStyle/>
          <a:p>
            <a:pPr eaLnBrk="1" hangingPunct="1">
              <a:defRPr/>
            </a:pPr>
            <a:r>
              <a:rPr lang="en-US" dirty="0" smtClean="0"/>
              <a:t>Review previous meeting with group</a:t>
            </a:r>
          </a:p>
          <a:p>
            <a:pPr eaLnBrk="1" hangingPunct="1">
              <a:defRPr/>
            </a:pPr>
            <a:r>
              <a:rPr lang="en-US" dirty="0" smtClean="0"/>
              <a:t>Define “goal”</a:t>
            </a:r>
          </a:p>
          <a:p>
            <a:pPr eaLnBrk="1" hangingPunct="1">
              <a:defRPr/>
            </a:pPr>
            <a:r>
              <a:rPr lang="en-US" dirty="0" smtClean="0"/>
              <a:t>Explain “My Goal Sheet”</a:t>
            </a:r>
          </a:p>
          <a:p>
            <a:pPr eaLnBrk="1" hangingPunct="1">
              <a:defRPr/>
            </a:pPr>
            <a:r>
              <a:rPr lang="en-US" dirty="0" smtClean="0"/>
              <a:t>Help children determine their own goals</a:t>
            </a:r>
          </a:p>
          <a:p>
            <a:pPr eaLnBrk="1" hangingPunct="1">
              <a:defRPr/>
            </a:pPr>
            <a:r>
              <a:rPr lang="en-US" dirty="0" smtClean="0"/>
              <a:t>Help children complete goal sheets</a:t>
            </a:r>
          </a:p>
          <a:p>
            <a:pPr eaLnBrk="1" hangingPunct="1">
              <a:defRPr/>
            </a:pPr>
            <a:r>
              <a:rPr lang="en-US" dirty="0" smtClean="0"/>
              <a:t>Closing activities</a:t>
            </a:r>
          </a:p>
          <a:p>
            <a:pPr marL="118872" indent="0" eaLnBrk="1" hangingPunct="1">
              <a:buNone/>
              <a:defRPr/>
            </a:pPr>
            <a:endParaRPr lang="en-US" dirty="0"/>
          </a:p>
          <a:p>
            <a:pPr marL="118872" indent="0" algn="ctr" eaLnBrk="1" hangingPunct="1">
              <a:buNone/>
              <a:defRPr/>
            </a:pPr>
            <a:r>
              <a:rPr lang="en-US" dirty="0" smtClean="0">
                <a:solidFill>
                  <a:srgbClr val="C00000"/>
                </a:solidFill>
              </a:rPr>
              <a:t>Remember to send home the first </a:t>
            </a:r>
            <a:r>
              <a:rPr lang="en-US" b="1" dirty="0" smtClean="0">
                <a:solidFill>
                  <a:srgbClr val="C00000"/>
                </a:solidFill>
              </a:rPr>
              <a:t>Parent Letter – </a:t>
            </a:r>
            <a:r>
              <a:rPr lang="en-US" dirty="0" smtClean="0">
                <a:solidFill>
                  <a:srgbClr val="C00000"/>
                </a:solidFill>
              </a:rPr>
              <a:t>English or Spanish </a:t>
            </a:r>
            <a:r>
              <a:rPr lang="en-US" b="1" dirty="0" smtClean="0">
                <a:solidFill>
                  <a:srgbClr val="C00000"/>
                </a:solidFill>
              </a:rPr>
              <a:t>–</a:t>
            </a:r>
            <a:r>
              <a:rPr lang="en-US" b="1" dirty="0">
                <a:solidFill>
                  <a:srgbClr val="C00000"/>
                </a:solidFill>
              </a:rPr>
              <a:t> </a:t>
            </a:r>
            <a:r>
              <a:rPr lang="en-US" dirty="0" smtClean="0">
                <a:solidFill>
                  <a:srgbClr val="C00000"/>
                </a:solidFill>
              </a:rPr>
              <a:t>at the end of this session</a:t>
            </a:r>
          </a:p>
        </p:txBody>
      </p:sp>
    </p:spTree>
    <p:extLst>
      <p:ext uri="{BB962C8B-B14F-4D97-AF65-F5344CB8AC3E}">
        <p14:creationId xmlns:p14="http://schemas.microsoft.com/office/powerpoint/2010/main" val="30107740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2: Goal Setting</a:t>
            </a:r>
          </a:p>
        </p:txBody>
      </p:sp>
      <p:sp>
        <p:nvSpPr>
          <p:cNvPr id="14339" name="Rectangle 3"/>
          <p:cNvSpPr>
            <a:spLocks noGrp="1" noChangeArrowheads="1"/>
          </p:cNvSpPr>
          <p:nvPr>
            <p:ph type="body" idx="1"/>
          </p:nvPr>
        </p:nvSpPr>
        <p:spPr/>
        <p:txBody>
          <a:bodyPr/>
          <a:lstStyle/>
          <a:p>
            <a:pPr eaLnBrk="1" hangingPunct="1">
              <a:defRPr/>
            </a:pPr>
            <a:r>
              <a:rPr lang="en-US" dirty="0" smtClean="0"/>
              <a:t>Teach concept of both </a:t>
            </a:r>
            <a:r>
              <a:rPr lang="en-US" b="1" dirty="0" smtClean="0">
                <a:solidFill>
                  <a:srgbClr val="C00000"/>
                </a:solidFill>
              </a:rPr>
              <a:t>“goal” and “goal setting.”</a:t>
            </a:r>
          </a:p>
          <a:p>
            <a:pPr eaLnBrk="1" hangingPunct="1">
              <a:defRPr/>
            </a:pPr>
            <a:r>
              <a:rPr lang="en-US" dirty="0" smtClean="0"/>
              <a:t>Members </a:t>
            </a:r>
            <a:r>
              <a:rPr lang="en-US" b="1" dirty="0" smtClean="0">
                <a:solidFill>
                  <a:srgbClr val="C00000"/>
                </a:solidFill>
              </a:rPr>
              <a:t>generate behavioral goals </a:t>
            </a:r>
            <a:r>
              <a:rPr lang="en-US" dirty="0" smtClean="0"/>
              <a:t>around problem issues in school</a:t>
            </a:r>
          </a:p>
          <a:p>
            <a:pPr eaLnBrk="1" hangingPunct="1">
              <a:defRPr/>
            </a:pPr>
            <a:r>
              <a:rPr lang="en-US" dirty="0" smtClean="0"/>
              <a:t>Teacher input is important  - </a:t>
            </a:r>
            <a:r>
              <a:rPr lang="en-US" i="1" dirty="0" smtClean="0"/>
              <a:t>“Classroom Goals Interview” </a:t>
            </a:r>
            <a:r>
              <a:rPr lang="en-US" dirty="0" smtClean="0"/>
              <a:t>form can be helpful</a:t>
            </a:r>
          </a:p>
          <a:p>
            <a:pPr marL="118872" indent="0" eaLnBrk="1" hangingPunct="1">
              <a:buNone/>
              <a:defRPr/>
            </a:pPr>
            <a:endParaRPr lang="en-US" dirty="0" smtClean="0"/>
          </a:p>
          <a:p>
            <a:pPr eaLnBrk="1" hangingPunct="1">
              <a:defRPr/>
            </a:pPr>
            <a:r>
              <a:rPr lang="en-US" dirty="0" smtClean="0"/>
              <a:t>Discuss, complete, and sign </a:t>
            </a:r>
            <a:r>
              <a:rPr lang="en-US" b="1" dirty="0" smtClean="0">
                <a:solidFill>
                  <a:srgbClr val="C00000"/>
                </a:solidFill>
              </a:rPr>
              <a:t>Anger Coping Agreement</a:t>
            </a:r>
          </a:p>
        </p:txBody>
      </p:sp>
    </p:spTree>
    <p:extLst>
      <p:ext uri="{BB962C8B-B14F-4D97-AF65-F5344CB8AC3E}">
        <p14:creationId xmlns:p14="http://schemas.microsoft.com/office/powerpoint/2010/main" val="18249802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9653"/>
            <a:ext cx="6553200" cy="6832640"/>
          </a:xfrm>
          <a:prstGeom prst="rect">
            <a:avLst/>
          </a:prstGeom>
        </p:spPr>
        <p:txBody>
          <a:bodyPr wrap="square">
            <a:spAutoFit/>
          </a:bodyPr>
          <a:lstStyle/>
          <a:p>
            <a:endParaRPr lang="en-US" b="1" dirty="0" smtClean="0"/>
          </a:p>
          <a:p>
            <a:r>
              <a:rPr lang="en-US" b="1" dirty="0"/>
              <a:t>	</a:t>
            </a:r>
            <a:r>
              <a:rPr lang="en-US" b="1" dirty="0" smtClean="0"/>
              <a:t>	</a:t>
            </a:r>
            <a:r>
              <a:rPr lang="en-US" sz="2400" b="1" dirty="0" smtClean="0"/>
              <a:t>My </a:t>
            </a:r>
            <a:r>
              <a:rPr lang="en-US" sz="2400" b="1" dirty="0"/>
              <a:t>Goals</a:t>
            </a:r>
            <a:endParaRPr lang="en-US" sz="2400" dirty="0"/>
          </a:p>
          <a:p>
            <a:r>
              <a:rPr lang="en-US" dirty="0"/>
              <a:t> </a:t>
            </a:r>
          </a:p>
          <a:p>
            <a:pPr lvl="0"/>
            <a:r>
              <a:rPr lang="en-US" dirty="0"/>
              <a:t> </a:t>
            </a:r>
            <a:r>
              <a:rPr lang="en-US" dirty="0" smtClean="0"/>
              <a:t>1.  	A </a:t>
            </a:r>
            <a:r>
              <a:rPr lang="en-US" dirty="0"/>
              <a:t>goal is something that I want and something I am </a:t>
            </a:r>
            <a:r>
              <a:rPr lang="en-US" dirty="0" smtClean="0"/>
              <a:t>	willing </a:t>
            </a:r>
            <a:r>
              <a:rPr lang="en-US" dirty="0"/>
              <a:t>to work for.</a:t>
            </a:r>
          </a:p>
          <a:p>
            <a:pPr lvl="0"/>
            <a:r>
              <a:rPr lang="en-US" dirty="0"/>
              <a:t>  </a:t>
            </a:r>
            <a:r>
              <a:rPr lang="en-US" dirty="0" smtClean="0"/>
              <a:t>2.	A </a:t>
            </a:r>
            <a:r>
              <a:rPr lang="en-US" dirty="0"/>
              <a:t>goal is real and possible for me</a:t>
            </a:r>
          </a:p>
          <a:p>
            <a:r>
              <a:rPr lang="en-US" dirty="0"/>
              <a:t> </a:t>
            </a:r>
          </a:p>
          <a:p>
            <a:r>
              <a:rPr lang="en-US" dirty="0"/>
              <a:t> </a:t>
            </a:r>
          </a:p>
          <a:p>
            <a:r>
              <a:rPr lang="en-US" dirty="0"/>
              <a:t>My Goal for this week is: </a:t>
            </a:r>
            <a:r>
              <a:rPr lang="en-US" dirty="0" smtClean="0"/>
              <a:t>__________________________________ for ___ out of___ days</a:t>
            </a:r>
            <a:endParaRPr lang="en-US" dirty="0"/>
          </a:p>
          <a:p>
            <a:r>
              <a:rPr lang="en-US" dirty="0"/>
              <a:t> </a:t>
            </a:r>
          </a:p>
          <a:p>
            <a:r>
              <a:rPr lang="en-US" dirty="0"/>
              <a:t>To achieve this goal, I must:</a:t>
            </a:r>
          </a:p>
          <a:p>
            <a:r>
              <a:rPr lang="en-US" dirty="0"/>
              <a:t>_____________________________________</a:t>
            </a:r>
          </a:p>
          <a:p>
            <a:r>
              <a:rPr lang="en-US" dirty="0"/>
              <a:t> </a:t>
            </a:r>
          </a:p>
          <a:p>
            <a:r>
              <a:rPr lang="en-US" dirty="0"/>
              <a:t>_____________________________________</a:t>
            </a:r>
          </a:p>
          <a:p>
            <a:r>
              <a:rPr lang="en-US" dirty="0"/>
              <a:t> </a:t>
            </a:r>
          </a:p>
          <a:p>
            <a:r>
              <a:rPr lang="en-US" dirty="0"/>
              <a:t>Day 1	Day 2	Day3	Day 4	Day 5	Day 6</a:t>
            </a:r>
          </a:p>
          <a:p>
            <a:r>
              <a:rPr lang="en-US" dirty="0"/>
              <a:t>___	___	___	___	___	___</a:t>
            </a:r>
          </a:p>
          <a:p>
            <a:r>
              <a:rPr lang="en-US" dirty="0"/>
              <a:t> </a:t>
            </a:r>
          </a:p>
          <a:p>
            <a:r>
              <a:rPr lang="en-US" dirty="0"/>
              <a:t>Signed,</a:t>
            </a:r>
          </a:p>
          <a:p>
            <a:r>
              <a:rPr lang="en-US" dirty="0"/>
              <a:t>____________________</a:t>
            </a:r>
          </a:p>
          <a:p>
            <a:r>
              <a:rPr lang="en-US" dirty="0"/>
              <a:t> </a:t>
            </a:r>
          </a:p>
          <a:p>
            <a:r>
              <a:rPr lang="en-US" dirty="0"/>
              <a:t>Signed,</a:t>
            </a:r>
          </a:p>
          <a:p>
            <a:r>
              <a:rPr lang="en-US" dirty="0"/>
              <a:t>____________________ Date____________</a:t>
            </a:r>
          </a:p>
        </p:txBody>
      </p:sp>
    </p:spTree>
    <p:extLst>
      <p:ext uri="{BB962C8B-B14F-4D97-AF65-F5344CB8AC3E}">
        <p14:creationId xmlns:p14="http://schemas.microsoft.com/office/powerpoint/2010/main" val="7078628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idx="4294967295"/>
          </p:nvPr>
        </p:nvSpPr>
        <p:spPr>
          <a:xfrm>
            <a:off x="0" y="533400"/>
            <a:ext cx="8940800" cy="838200"/>
          </a:xfrm>
        </p:spPr>
        <p:txBody>
          <a:bodyPr>
            <a:normAutofit/>
          </a:bodyPr>
          <a:lstStyle/>
          <a:p>
            <a:pPr eaLnBrk="1" hangingPunct="1">
              <a:defRPr/>
            </a:pPr>
            <a:r>
              <a:rPr lang="en-US" sz="3200" dirty="0" smtClean="0">
                <a:solidFill>
                  <a:srgbClr val="FFC000"/>
                </a:solidFill>
              </a:rPr>
              <a:t>Short and Long Term Goals</a:t>
            </a:r>
            <a:endParaRPr lang="en-US" sz="3200" dirty="0">
              <a:solidFill>
                <a:srgbClr val="FFC000"/>
              </a:solidFill>
            </a:endParaRPr>
          </a:p>
        </p:txBody>
      </p:sp>
      <p:sp>
        <p:nvSpPr>
          <p:cNvPr id="20483" name="Line 3"/>
          <p:cNvSpPr>
            <a:spLocks noChangeShapeType="1"/>
          </p:cNvSpPr>
          <p:nvPr/>
        </p:nvSpPr>
        <p:spPr bwMode="auto">
          <a:xfrm>
            <a:off x="1524000" y="57912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4"/>
          <p:cNvSpPr>
            <a:spLocks noChangeShapeType="1"/>
          </p:cNvSpPr>
          <p:nvPr/>
        </p:nvSpPr>
        <p:spPr bwMode="auto">
          <a:xfrm flipV="1">
            <a:off x="2971800" y="47244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5"/>
          <p:cNvSpPr>
            <a:spLocks noChangeShapeType="1"/>
          </p:cNvSpPr>
          <p:nvPr/>
        </p:nvSpPr>
        <p:spPr bwMode="auto">
          <a:xfrm>
            <a:off x="2971800" y="4724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6"/>
          <p:cNvSpPr>
            <a:spLocks noChangeShapeType="1"/>
          </p:cNvSpPr>
          <p:nvPr/>
        </p:nvSpPr>
        <p:spPr bwMode="auto">
          <a:xfrm flipV="1">
            <a:off x="4437063" y="36576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7"/>
          <p:cNvSpPr>
            <a:spLocks noChangeShapeType="1"/>
          </p:cNvSpPr>
          <p:nvPr/>
        </p:nvSpPr>
        <p:spPr bwMode="auto">
          <a:xfrm>
            <a:off x="4419600" y="36576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8"/>
          <p:cNvSpPr>
            <a:spLocks noChangeShapeType="1"/>
          </p:cNvSpPr>
          <p:nvPr/>
        </p:nvSpPr>
        <p:spPr bwMode="auto">
          <a:xfrm>
            <a:off x="5867400" y="2590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flipV="1">
            <a:off x="58674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Text Box 10"/>
          <p:cNvSpPr txBox="1">
            <a:spLocks noChangeArrowheads="1"/>
          </p:cNvSpPr>
          <p:nvPr/>
        </p:nvSpPr>
        <p:spPr bwMode="auto">
          <a:xfrm>
            <a:off x="5867400" y="2133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20491" name="Text Box 11"/>
          <p:cNvSpPr txBox="1">
            <a:spLocks noChangeArrowheads="1"/>
          </p:cNvSpPr>
          <p:nvPr/>
        </p:nvSpPr>
        <p:spPr bwMode="auto">
          <a:xfrm>
            <a:off x="7348538" y="609600"/>
            <a:ext cx="159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solidFill>
                  <a:srgbClr val="C00000"/>
                </a:solidFill>
              </a:rPr>
              <a:t>Make the basketball team</a:t>
            </a:r>
          </a:p>
        </p:txBody>
      </p:sp>
      <p:sp>
        <p:nvSpPr>
          <p:cNvPr id="20492" name="Text Box 12"/>
          <p:cNvSpPr txBox="1">
            <a:spLocks noChangeArrowheads="1"/>
          </p:cNvSpPr>
          <p:nvPr/>
        </p:nvSpPr>
        <p:spPr bwMode="auto">
          <a:xfrm>
            <a:off x="3657600" y="31242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p>
        </p:txBody>
      </p:sp>
      <p:sp>
        <p:nvSpPr>
          <p:cNvPr id="20493" name="Line 15"/>
          <p:cNvSpPr>
            <a:spLocks noChangeShapeType="1"/>
          </p:cNvSpPr>
          <p:nvPr/>
        </p:nvSpPr>
        <p:spPr bwMode="auto">
          <a:xfrm>
            <a:off x="7348538" y="15240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6"/>
          <p:cNvSpPr>
            <a:spLocks noChangeShapeType="1"/>
          </p:cNvSpPr>
          <p:nvPr/>
        </p:nvSpPr>
        <p:spPr bwMode="auto">
          <a:xfrm flipV="1">
            <a:off x="7348538" y="1524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775898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idx="4294967295"/>
          </p:nvPr>
        </p:nvSpPr>
        <p:spPr>
          <a:xfrm>
            <a:off x="0" y="533400"/>
            <a:ext cx="5656263" cy="1676400"/>
          </a:xfrm>
        </p:spPr>
        <p:txBody>
          <a:bodyPr/>
          <a:lstStyle/>
          <a:p>
            <a:pPr eaLnBrk="1" hangingPunct="1">
              <a:defRPr/>
            </a:pPr>
            <a:r>
              <a:rPr lang="en-US" dirty="0">
                <a:solidFill>
                  <a:srgbClr val="FFC000"/>
                </a:solidFill>
              </a:rPr>
              <a:t>Short Term and </a:t>
            </a:r>
            <a:br>
              <a:rPr lang="en-US" dirty="0">
                <a:solidFill>
                  <a:srgbClr val="FFC000"/>
                </a:solidFill>
              </a:rPr>
            </a:br>
            <a:r>
              <a:rPr lang="en-US" dirty="0">
                <a:solidFill>
                  <a:srgbClr val="FFC000"/>
                </a:solidFill>
              </a:rPr>
              <a:t>Long Term Goals</a:t>
            </a:r>
          </a:p>
        </p:txBody>
      </p:sp>
      <p:sp>
        <p:nvSpPr>
          <p:cNvPr id="21507" name="Line 3"/>
          <p:cNvSpPr>
            <a:spLocks noChangeShapeType="1"/>
          </p:cNvSpPr>
          <p:nvPr/>
        </p:nvSpPr>
        <p:spPr bwMode="auto">
          <a:xfrm>
            <a:off x="1524000" y="57912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flipV="1">
            <a:off x="2971800" y="47244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a:off x="2971800" y="4724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flipV="1">
            <a:off x="4437063" y="36576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4419600" y="36576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5867400" y="2590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flipV="1">
            <a:off x="58674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Text Box 10"/>
          <p:cNvSpPr txBox="1">
            <a:spLocks noChangeArrowheads="1"/>
          </p:cNvSpPr>
          <p:nvPr/>
        </p:nvSpPr>
        <p:spPr bwMode="auto">
          <a:xfrm>
            <a:off x="5867400" y="2133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21515" name="Text Box 11"/>
          <p:cNvSpPr txBox="1">
            <a:spLocks noChangeArrowheads="1"/>
          </p:cNvSpPr>
          <p:nvPr/>
        </p:nvSpPr>
        <p:spPr bwMode="auto">
          <a:xfrm>
            <a:off x="7348538" y="609600"/>
            <a:ext cx="159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solidFill>
                  <a:srgbClr val="C00000"/>
                </a:solidFill>
              </a:rPr>
              <a:t>Make the basketball team</a:t>
            </a:r>
          </a:p>
        </p:txBody>
      </p:sp>
      <p:sp>
        <p:nvSpPr>
          <p:cNvPr id="21516" name="Text Box 12"/>
          <p:cNvSpPr txBox="1">
            <a:spLocks noChangeArrowheads="1"/>
          </p:cNvSpPr>
          <p:nvPr/>
        </p:nvSpPr>
        <p:spPr bwMode="auto">
          <a:xfrm>
            <a:off x="3657600" y="31242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p>
        </p:txBody>
      </p:sp>
      <p:sp>
        <p:nvSpPr>
          <p:cNvPr id="21517" name="Text Box 13"/>
          <p:cNvSpPr txBox="1">
            <a:spLocks noChangeArrowheads="1"/>
          </p:cNvSpPr>
          <p:nvPr/>
        </p:nvSpPr>
        <p:spPr bwMode="auto">
          <a:xfrm>
            <a:off x="779463" y="4953000"/>
            <a:ext cx="2149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Keep hands and feet to myself in P.E.</a:t>
            </a:r>
          </a:p>
        </p:txBody>
      </p:sp>
      <p:sp>
        <p:nvSpPr>
          <p:cNvPr id="21518" name="Text Box 14"/>
          <p:cNvSpPr txBox="1">
            <a:spLocks noChangeArrowheads="1"/>
          </p:cNvSpPr>
          <p:nvPr/>
        </p:nvSpPr>
        <p:spPr bwMode="auto">
          <a:xfrm>
            <a:off x="3827463" y="2819400"/>
            <a:ext cx="1793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Resolve problems without fighting</a:t>
            </a:r>
          </a:p>
        </p:txBody>
      </p:sp>
      <p:sp>
        <p:nvSpPr>
          <p:cNvPr id="21519" name="Line 15"/>
          <p:cNvSpPr>
            <a:spLocks noChangeShapeType="1"/>
          </p:cNvSpPr>
          <p:nvPr/>
        </p:nvSpPr>
        <p:spPr bwMode="auto">
          <a:xfrm>
            <a:off x="7348538" y="15240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6"/>
          <p:cNvSpPr>
            <a:spLocks noChangeShapeType="1"/>
          </p:cNvSpPr>
          <p:nvPr/>
        </p:nvSpPr>
        <p:spPr bwMode="auto">
          <a:xfrm flipV="1">
            <a:off x="7348538" y="1524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Text Box 18"/>
          <p:cNvSpPr txBox="1">
            <a:spLocks noChangeArrowheads="1"/>
          </p:cNvSpPr>
          <p:nvPr/>
        </p:nvSpPr>
        <p:spPr bwMode="auto">
          <a:xfrm>
            <a:off x="5519738" y="1600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Reduce suspensions so eligible to play</a:t>
            </a:r>
          </a:p>
        </p:txBody>
      </p:sp>
      <p:sp>
        <p:nvSpPr>
          <p:cNvPr id="21522" name="Text Box 19"/>
          <p:cNvSpPr txBox="1">
            <a:spLocks noChangeArrowheads="1"/>
          </p:cNvSpPr>
          <p:nvPr/>
        </p:nvSpPr>
        <p:spPr bwMode="auto">
          <a:xfrm>
            <a:off x="2946400" y="3733800"/>
            <a:ext cx="127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Get in fewer fights this week</a:t>
            </a:r>
          </a:p>
        </p:txBody>
      </p:sp>
    </p:spTree>
    <p:extLst>
      <p:ext uri="{BB962C8B-B14F-4D97-AF65-F5344CB8AC3E}">
        <p14:creationId xmlns:p14="http://schemas.microsoft.com/office/powerpoint/2010/main" val="23183178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Session 3 &amp; 4- </a:t>
            </a:r>
            <a:br>
              <a:rPr lang="en-US" sz="4400" dirty="0" smtClean="0"/>
            </a:br>
            <a:r>
              <a:rPr lang="en-US" sz="4400" dirty="0" smtClean="0"/>
              <a:t>Anger Management</a:t>
            </a:r>
            <a:endParaRPr lang="en-US" sz="4400" dirty="0"/>
          </a:p>
        </p:txBody>
      </p:sp>
      <p:sp>
        <p:nvSpPr>
          <p:cNvPr id="3" name="Content Placeholder 2"/>
          <p:cNvSpPr>
            <a:spLocks noGrp="1"/>
          </p:cNvSpPr>
          <p:nvPr>
            <p:ph idx="1"/>
          </p:nvPr>
        </p:nvSpPr>
        <p:spPr/>
        <p:txBody>
          <a:bodyPr/>
          <a:lstStyle/>
          <a:p>
            <a:r>
              <a:rPr lang="en-US" dirty="0" smtClean="0"/>
              <a:t>Anger is understood as both normal and dimensional in expression</a:t>
            </a:r>
          </a:p>
          <a:p>
            <a:r>
              <a:rPr lang="en-US" dirty="0" smtClean="0"/>
              <a:t>Objective is to give the children a greater sense of personal control by helping them to understand and use the </a:t>
            </a:r>
            <a:r>
              <a:rPr lang="en-US" b="1" i="1" dirty="0" smtClean="0">
                <a:solidFill>
                  <a:schemeClr val="accent6">
                    <a:lumMod val="75000"/>
                  </a:schemeClr>
                </a:solidFill>
              </a:rPr>
              <a:t>thoughts-feeling-behavior</a:t>
            </a:r>
            <a:r>
              <a:rPr lang="en-US" dirty="0" smtClean="0"/>
              <a:t> connection</a:t>
            </a:r>
          </a:p>
          <a:p>
            <a:r>
              <a:rPr lang="en-US" dirty="0" smtClean="0"/>
              <a:t>Sets the stage for self-instruction use throughout the program</a:t>
            </a:r>
          </a:p>
          <a:p>
            <a:endParaRPr lang="en-US" dirty="0"/>
          </a:p>
        </p:txBody>
      </p:sp>
    </p:spTree>
    <p:extLst>
      <p:ext uri="{BB962C8B-B14F-4D97-AF65-F5344CB8AC3E}">
        <p14:creationId xmlns:p14="http://schemas.microsoft.com/office/powerpoint/2010/main" val="392958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n-US" sz="3200" b="1" dirty="0" smtClean="0">
                <a:solidFill>
                  <a:srgbClr val="FFC000"/>
                </a:solidFill>
              </a:rPr>
              <a:t>ANGER COPING INTERVENTION</a:t>
            </a:r>
            <a:br>
              <a:rPr lang="en-US" sz="3200" b="1" dirty="0" smtClean="0">
                <a:solidFill>
                  <a:srgbClr val="FFC000"/>
                </a:solidFill>
              </a:rPr>
            </a:br>
            <a:r>
              <a:rPr lang="en-US" sz="3200" b="1" dirty="0" smtClean="0">
                <a:solidFill>
                  <a:srgbClr val="FFC000"/>
                </a:solidFill>
              </a:rPr>
              <a:t>Session 3: Overview</a:t>
            </a:r>
          </a:p>
        </p:txBody>
      </p:sp>
      <p:sp>
        <p:nvSpPr>
          <p:cNvPr id="15363" name="Rectangle 3"/>
          <p:cNvSpPr>
            <a:spLocks noGrp="1" noChangeArrowheads="1"/>
          </p:cNvSpPr>
          <p:nvPr>
            <p:ph type="body" idx="1"/>
          </p:nvPr>
        </p:nvSpPr>
        <p:spPr/>
        <p:txBody>
          <a:bodyPr>
            <a:normAutofit/>
          </a:bodyPr>
          <a:lstStyle/>
          <a:p>
            <a:pPr eaLnBrk="1" hangingPunct="1">
              <a:defRPr/>
            </a:pPr>
            <a:r>
              <a:rPr lang="en-US" dirty="0" smtClean="0"/>
              <a:t>Review last session and Goals</a:t>
            </a:r>
          </a:p>
          <a:p>
            <a:pPr eaLnBrk="1" hangingPunct="1">
              <a:defRPr/>
            </a:pPr>
            <a:r>
              <a:rPr lang="en-US" dirty="0" smtClean="0"/>
              <a:t>“Too Few Puppets” problem</a:t>
            </a:r>
          </a:p>
          <a:p>
            <a:pPr eaLnBrk="1" hangingPunct="1">
              <a:defRPr/>
            </a:pPr>
            <a:r>
              <a:rPr lang="en-US" dirty="0" smtClean="0"/>
              <a:t>Introduce self-talk, distraction, and self-calming</a:t>
            </a:r>
          </a:p>
          <a:p>
            <a:pPr eaLnBrk="1" hangingPunct="1">
              <a:defRPr/>
            </a:pPr>
            <a:r>
              <a:rPr lang="en-US" dirty="0" smtClean="0"/>
              <a:t>Puppet taunting activity</a:t>
            </a:r>
          </a:p>
          <a:p>
            <a:pPr eaLnBrk="1" hangingPunct="1">
              <a:defRPr/>
            </a:pPr>
            <a:r>
              <a:rPr lang="en-US" dirty="0" smtClean="0"/>
              <a:t>First Generalization task </a:t>
            </a:r>
          </a:p>
          <a:p>
            <a:pPr marL="118872" indent="0" algn="ctr" eaLnBrk="1" hangingPunct="1">
              <a:buNone/>
              <a:defRPr/>
            </a:pPr>
            <a:r>
              <a:rPr lang="en-US" dirty="0"/>
              <a:t>	</a:t>
            </a:r>
            <a:r>
              <a:rPr lang="en-US" i="1" dirty="0" smtClean="0">
                <a:solidFill>
                  <a:srgbClr val="C00000"/>
                </a:solidFill>
              </a:rPr>
              <a:t>We are trying to help the children learn to generate the time for a </a:t>
            </a:r>
            <a:r>
              <a:rPr lang="en-US" b="1" i="1" dirty="0" smtClean="0">
                <a:solidFill>
                  <a:srgbClr val="C00000"/>
                </a:solidFill>
              </a:rPr>
              <a:t>deliberative </a:t>
            </a:r>
          </a:p>
          <a:p>
            <a:pPr marL="118872" indent="0" algn="ctr" eaLnBrk="1" hangingPunct="1">
              <a:buNone/>
              <a:defRPr/>
            </a:pPr>
            <a:r>
              <a:rPr lang="en-US" b="1" i="1" dirty="0" smtClean="0">
                <a:solidFill>
                  <a:srgbClr val="C00000"/>
                </a:solidFill>
              </a:rPr>
              <a:t>problem-solving style </a:t>
            </a:r>
          </a:p>
          <a:p>
            <a:pPr eaLnBrk="1" hangingPunct="1">
              <a:defRPr/>
            </a:pPr>
            <a:endParaRPr lang="en-US" dirty="0" smtClean="0"/>
          </a:p>
        </p:txBody>
      </p:sp>
    </p:spTree>
    <p:extLst>
      <p:ext uri="{BB962C8B-B14F-4D97-AF65-F5344CB8AC3E}">
        <p14:creationId xmlns:p14="http://schemas.microsoft.com/office/powerpoint/2010/main" val="2644815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FFC000"/>
                </a:solidFill>
              </a:rPr>
              <a:t>ANGER COPING INTERVENTION</a:t>
            </a:r>
            <a:br>
              <a:rPr lang="en-US" sz="4800" dirty="0">
                <a:solidFill>
                  <a:srgbClr val="FFC000"/>
                </a:solidFill>
              </a:rPr>
            </a:br>
            <a:r>
              <a:rPr lang="en-US" sz="4800" dirty="0">
                <a:solidFill>
                  <a:srgbClr val="FFC000"/>
                </a:solidFill>
              </a:rPr>
              <a:t>Session 3</a:t>
            </a:r>
            <a:endParaRPr lang="en-US" dirty="0"/>
          </a:p>
        </p:txBody>
      </p:sp>
      <p:sp>
        <p:nvSpPr>
          <p:cNvPr id="3" name="Content Placeholder 2"/>
          <p:cNvSpPr>
            <a:spLocks noGrp="1"/>
          </p:cNvSpPr>
          <p:nvPr>
            <p:ph idx="1"/>
          </p:nvPr>
        </p:nvSpPr>
        <p:spPr>
          <a:xfrm>
            <a:off x="457200" y="1828800"/>
            <a:ext cx="8229600" cy="4625609"/>
          </a:xfrm>
        </p:spPr>
        <p:txBody>
          <a:bodyPr/>
          <a:lstStyle/>
          <a:p>
            <a:pPr>
              <a:defRPr/>
            </a:pPr>
            <a:r>
              <a:rPr lang="en-US" dirty="0" smtClean="0"/>
              <a:t>Have the children practice </a:t>
            </a:r>
            <a:r>
              <a:rPr lang="en-US" b="1" dirty="0" smtClean="0"/>
              <a:t>distraction </a:t>
            </a:r>
            <a:r>
              <a:rPr lang="en-US" dirty="0" smtClean="0"/>
              <a:t>(“Imagine being at the most fun place in the world!) and long, slow </a:t>
            </a:r>
            <a:r>
              <a:rPr lang="en-US" b="1" dirty="0" smtClean="0"/>
              <a:t>breathing</a:t>
            </a:r>
          </a:p>
          <a:p>
            <a:pPr marL="118872" indent="0">
              <a:buNone/>
              <a:defRPr/>
            </a:pPr>
            <a:endParaRPr lang="en-US" dirty="0" smtClean="0"/>
          </a:p>
          <a:p>
            <a:pPr>
              <a:defRPr/>
            </a:pPr>
            <a:r>
              <a:rPr lang="en-US" dirty="0" smtClean="0"/>
              <a:t>Explain </a:t>
            </a:r>
            <a:r>
              <a:rPr lang="en-US" dirty="0"/>
              <a:t>the </a:t>
            </a:r>
            <a:r>
              <a:rPr lang="en-US" b="1" dirty="0"/>
              <a:t>puppet taunting </a:t>
            </a:r>
            <a:r>
              <a:rPr lang="en-US" dirty="0"/>
              <a:t>activity</a:t>
            </a:r>
          </a:p>
          <a:p>
            <a:pPr lvl="1">
              <a:defRPr/>
            </a:pPr>
            <a:r>
              <a:rPr lang="en-US" dirty="0"/>
              <a:t>Stay behind the line</a:t>
            </a:r>
          </a:p>
          <a:p>
            <a:pPr lvl="1">
              <a:defRPr/>
            </a:pPr>
            <a:r>
              <a:rPr lang="en-US" dirty="0"/>
              <a:t>No obscene language, no racial or sexual slurs</a:t>
            </a:r>
          </a:p>
          <a:p>
            <a:pPr lvl="1">
              <a:defRPr/>
            </a:pPr>
            <a:r>
              <a:rPr lang="en-US" dirty="0"/>
              <a:t>Decide about “your mama” taunts </a:t>
            </a:r>
          </a:p>
          <a:p>
            <a:endParaRPr lang="en-US" dirty="0"/>
          </a:p>
        </p:txBody>
      </p:sp>
    </p:spTree>
    <p:extLst>
      <p:ext uri="{BB962C8B-B14F-4D97-AF65-F5344CB8AC3E}">
        <p14:creationId xmlns:p14="http://schemas.microsoft.com/office/powerpoint/2010/main" val="14290792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normAutofit fontScale="90000"/>
          </a:bodyPr>
          <a:lstStyle/>
          <a:p>
            <a:pPr algn="ctr" eaLnBrk="1" hangingPunct="1">
              <a:defRPr/>
            </a:pPr>
            <a:r>
              <a:rPr lang="en-US" dirty="0"/>
              <a:t>Anger Management Training: </a:t>
            </a:r>
            <a:br>
              <a:rPr lang="en-US" dirty="0"/>
            </a:br>
            <a:r>
              <a:rPr lang="en-US" dirty="0"/>
              <a:t>Sample Self-Statements</a:t>
            </a:r>
          </a:p>
        </p:txBody>
      </p:sp>
      <p:sp>
        <p:nvSpPr>
          <p:cNvPr id="128003" name="Rectangle 3"/>
          <p:cNvSpPr>
            <a:spLocks noGrp="1" noChangeArrowheads="1"/>
          </p:cNvSpPr>
          <p:nvPr>
            <p:ph idx="1"/>
          </p:nvPr>
        </p:nvSpPr>
        <p:spPr>
          <a:xfrm>
            <a:off x="685800" y="2133600"/>
            <a:ext cx="7772400" cy="3962400"/>
          </a:xfrm>
        </p:spPr>
        <p:txBody>
          <a:bodyPr/>
          <a:lstStyle/>
          <a:p>
            <a:pPr eaLnBrk="1" hangingPunct="1">
              <a:buClr>
                <a:schemeClr val="folHlink"/>
              </a:buClr>
            </a:pPr>
            <a:r>
              <a:rPr lang="en-US" altLang="en-US" dirty="0" smtClean="0"/>
              <a:t>Stay calm.  Just relax. Be cool. Chill.</a:t>
            </a:r>
          </a:p>
          <a:p>
            <a:pPr eaLnBrk="1" hangingPunct="1">
              <a:buClr>
                <a:schemeClr val="folHlink"/>
              </a:buClr>
            </a:pPr>
            <a:r>
              <a:rPr lang="en-US" altLang="en-US" dirty="0" smtClean="0"/>
              <a:t>As long as I keep my cool, I’m in control.</a:t>
            </a:r>
          </a:p>
          <a:p>
            <a:pPr eaLnBrk="1" hangingPunct="1">
              <a:buClr>
                <a:schemeClr val="folHlink"/>
              </a:buClr>
            </a:pPr>
            <a:r>
              <a:rPr lang="en-US" altLang="en-US" dirty="0" smtClean="0"/>
              <a:t>What she says doesn’t matter.</a:t>
            </a:r>
          </a:p>
          <a:p>
            <a:pPr eaLnBrk="1" hangingPunct="1">
              <a:buClr>
                <a:schemeClr val="folHlink"/>
              </a:buClr>
            </a:pPr>
            <a:r>
              <a:rPr lang="en-US" altLang="en-US" dirty="0" smtClean="0"/>
              <a:t>I’ll grow up, not blow up.</a:t>
            </a:r>
          </a:p>
          <a:p>
            <a:pPr eaLnBrk="1" hangingPunct="1">
              <a:buClr>
                <a:schemeClr val="folHlink"/>
              </a:buClr>
            </a:pPr>
            <a:r>
              <a:rPr lang="en-US" altLang="en-US" dirty="0" smtClean="0"/>
              <a:t>It’s too bad he has to act like this.</a:t>
            </a:r>
          </a:p>
          <a:p>
            <a:pPr eaLnBrk="1" hangingPunct="1">
              <a:buClr>
                <a:schemeClr val="folHlink"/>
              </a:buClr>
            </a:pPr>
            <a:r>
              <a:rPr lang="en-US" altLang="en-US" dirty="0" smtClean="0"/>
              <a:t>I don’t need to prove myself to any one.</a:t>
            </a:r>
          </a:p>
        </p:txBody>
      </p:sp>
    </p:spTree>
    <p:extLst>
      <p:ext uri="{BB962C8B-B14F-4D97-AF65-F5344CB8AC3E}">
        <p14:creationId xmlns:p14="http://schemas.microsoft.com/office/powerpoint/2010/main" val="39341896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2438400"/>
            <a:ext cx="22860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y 2"/>
          <p:cNvSpPr/>
          <p:nvPr/>
        </p:nvSpPr>
        <p:spPr>
          <a:xfrm>
            <a:off x="1905000" y="145732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228600" y="2971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1295400" y="49530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3886200" y="24384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429000" y="4495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1981200" y="3000375"/>
            <a:ext cx="914400" cy="9144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477000" y="1143000"/>
            <a:ext cx="76200" cy="381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43800" y="1143000"/>
            <a:ext cx="76200" cy="381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Multiply 13"/>
          <p:cNvSpPr/>
          <p:nvPr/>
        </p:nvSpPr>
        <p:spPr>
          <a:xfrm>
            <a:off x="5600700" y="2590800"/>
            <a:ext cx="914400" cy="914400"/>
          </a:xfrm>
          <a:prstGeom prst="mathMultiply">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7639050" y="990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7753350" y="24384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924800" y="38100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29400" y="2133600"/>
            <a:ext cx="838200" cy="381000"/>
          </a:xfrm>
          <a:prstGeom prst="rect">
            <a:avLst/>
          </a:prstGeom>
          <a:noFill/>
        </p:spPr>
        <p:txBody>
          <a:bodyPr wrap="square" rtlCol="0">
            <a:spAutoFit/>
          </a:bodyPr>
          <a:lstStyle/>
          <a:p>
            <a:r>
              <a:rPr lang="en-US" dirty="0" smtClean="0"/>
              <a:t>4 feet</a:t>
            </a:r>
            <a:endParaRPr lang="en-US" dirty="0"/>
          </a:p>
        </p:txBody>
      </p:sp>
      <p:cxnSp>
        <p:nvCxnSpPr>
          <p:cNvPr id="20" name="Straight Arrow Connector 19"/>
          <p:cNvCxnSpPr/>
          <p:nvPr/>
        </p:nvCxnSpPr>
        <p:spPr>
          <a:xfrm>
            <a:off x="6553200" y="2133600"/>
            <a:ext cx="914400" cy="0"/>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228600"/>
            <a:ext cx="4038600" cy="646331"/>
          </a:xfrm>
          <a:prstGeom prst="rect">
            <a:avLst/>
          </a:prstGeom>
          <a:noFill/>
        </p:spPr>
        <p:txBody>
          <a:bodyPr wrap="square" rtlCol="0">
            <a:spAutoFit/>
          </a:bodyPr>
          <a:lstStyle/>
          <a:p>
            <a:r>
              <a:rPr lang="en-US" sz="3600" b="1" dirty="0" smtClean="0"/>
              <a:t>Taunting Activities</a:t>
            </a:r>
            <a:endParaRPr lang="en-US" sz="3600" b="1" dirty="0"/>
          </a:p>
        </p:txBody>
      </p:sp>
      <p:sp>
        <p:nvSpPr>
          <p:cNvPr id="7" name="TextBox 6"/>
          <p:cNvSpPr txBox="1"/>
          <p:nvPr/>
        </p:nvSpPr>
        <p:spPr>
          <a:xfrm>
            <a:off x="4876800" y="4114800"/>
            <a:ext cx="914400" cy="523220"/>
          </a:xfrm>
          <a:prstGeom prst="rect">
            <a:avLst/>
          </a:prstGeom>
          <a:noFill/>
        </p:spPr>
        <p:txBody>
          <a:bodyPr wrap="square" rtlCol="0">
            <a:spAutoFit/>
          </a:bodyPr>
          <a:lstStyle/>
          <a:p>
            <a:r>
              <a:rPr lang="en-US" sz="2800" b="1" dirty="0" smtClean="0"/>
              <a:t>Or…</a:t>
            </a:r>
            <a:endParaRPr lang="en-US" sz="2800" b="1" dirty="0"/>
          </a:p>
        </p:txBody>
      </p:sp>
    </p:spTree>
    <p:extLst>
      <p:ext uri="{BB962C8B-B14F-4D97-AF65-F5344CB8AC3E}">
        <p14:creationId xmlns:p14="http://schemas.microsoft.com/office/powerpoint/2010/main" val="3636829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6093</TotalTime>
  <Words>9412</Words>
  <Application>Microsoft Office PowerPoint</Application>
  <PresentationFormat>On-screen Show (4:3)</PresentationFormat>
  <Paragraphs>1658</Paragraphs>
  <Slides>207</Slides>
  <Notes>138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207</vt:i4>
      </vt:variant>
    </vt:vector>
  </HeadingPairs>
  <TitlesOfParts>
    <vt:vector size="221" baseType="lpstr">
      <vt:lpstr>Arial</vt:lpstr>
      <vt:lpstr>Gill Sans MT</vt:lpstr>
      <vt:lpstr>Times New Roman</vt:lpstr>
      <vt:lpstr>ＭＳ Ｐゴシック</vt:lpstr>
      <vt:lpstr>Calibri</vt:lpstr>
      <vt:lpstr>Verdana</vt:lpstr>
      <vt:lpstr>Book Antiqua</vt:lpstr>
      <vt:lpstr>Wingdings 2</vt:lpstr>
      <vt:lpstr>Courier</vt:lpstr>
      <vt:lpstr>Wingdings</vt:lpstr>
      <vt:lpstr>Wingdings 3</vt:lpstr>
      <vt:lpstr>Corbel</vt:lpstr>
      <vt:lpstr>Module</vt:lpstr>
      <vt:lpstr>Chart</vt:lpstr>
      <vt:lpstr>Treating Student Anger and Aggression:  Skills-Based Cognitive-Behavioral Approaches Texas Association of School Psychologists 2014</vt:lpstr>
      <vt:lpstr>Today’s Agenda</vt:lpstr>
      <vt:lpstr>Learning Objectives</vt:lpstr>
      <vt:lpstr>Videos</vt:lpstr>
      <vt:lpstr>Two Acquaintances </vt:lpstr>
      <vt:lpstr>Proactive/Premeditated Aggression</vt:lpstr>
      <vt:lpstr>Video</vt:lpstr>
      <vt:lpstr>Reactive/Impulsive Aggression</vt:lpstr>
      <vt:lpstr>Goals of School-Based Intervention</vt:lpstr>
      <vt:lpstr>Risk Factors for Child Disruptive Behavior Disorders </vt:lpstr>
      <vt:lpstr>What is the course of aggressive behavior in childhood?</vt:lpstr>
      <vt:lpstr>Is Aggressive Behavior a Stable Pattern?</vt:lpstr>
      <vt:lpstr>The Interaction  and Potentiation of…</vt:lpstr>
      <vt:lpstr>PowerPoint Presentation</vt:lpstr>
      <vt:lpstr>The Path Continues…</vt:lpstr>
      <vt:lpstr>These risk factors can produce…</vt:lpstr>
      <vt:lpstr>Automatic Processing</vt:lpstr>
      <vt:lpstr>Effects of Automatic Processing on Problem Solving</vt:lpstr>
      <vt:lpstr>Effects of Deliberate Processing on Problem Solving</vt:lpstr>
      <vt:lpstr>Effects of Automatic Processing on Problem Solving</vt:lpstr>
      <vt:lpstr>Effects of Deliberate vs Automatic Processing on Problem Solving</vt:lpstr>
      <vt:lpstr>QUESTION</vt:lpstr>
      <vt:lpstr>Social Information Processing  (Dodge, 1991; Crick &amp; Dodge, 1994) OCCURING IN A SPLIT SECOND…</vt:lpstr>
      <vt:lpstr>Social Information Processing Deficits in Reactive Aggressive Youth (Dodge, 1991; Crick &amp; Dodge, 1994)</vt:lpstr>
      <vt:lpstr>Reactive Aggressive Youth Implications for Treatment Interventions</vt:lpstr>
      <vt:lpstr>Knowing THAT vs.  Knowing HOW</vt:lpstr>
      <vt:lpstr>Questions or Concerns?</vt:lpstr>
      <vt:lpstr>PowerPoint Presentation</vt:lpstr>
      <vt:lpstr>What is Anger?</vt:lpstr>
      <vt:lpstr>PowerPoint Presentation</vt:lpstr>
      <vt:lpstr>When Does Anger Occur? </vt:lpstr>
      <vt:lpstr>What is the Purpose of Anger?</vt:lpstr>
      <vt:lpstr>The 3 Components of Anger</vt:lpstr>
      <vt:lpstr> The FEELING part </vt:lpstr>
      <vt:lpstr> The COGNITIVE part </vt:lpstr>
      <vt:lpstr>The BEHAVIOR part</vt:lpstr>
      <vt:lpstr>The 3 Components of Anger</vt:lpstr>
      <vt:lpstr>Like you, except that….</vt:lpstr>
      <vt:lpstr>When is Anger a Problem?</vt:lpstr>
      <vt:lpstr>Anger and Reactive Aggression</vt:lpstr>
      <vt:lpstr>PowerPoint Presentation</vt:lpstr>
      <vt:lpstr>Rates of arrests for assault among girls have climbed steadily since the 1990’s</vt:lpstr>
      <vt:lpstr>Aggression in Girls</vt:lpstr>
      <vt:lpstr>Reactive Aggression in Girls</vt:lpstr>
      <vt:lpstr>  Screening, Identification, and  Managing Grudges </vt:lpstr>
      <vt:lpstr>Victimization Issues</vt:lpstr>
      <vt:lpstr>Tier 2 Small Group Skills Training</vt:lpstr>
      <vt:lpstr>Three Levels of Social and Emotional Support in School </vt:lpstr>
      <vt:lpstr>General Considerations</vt:lpstr>
      <vt:lpstr>PowerPoint Presentation</vt:lpstr>
      <vt:lpstr>Elementary/Middle  Screening Scale</vt:lpstr>
      <vt:lpstr>PowerPoint Presentation</vt:lpstr>
      <vt:lpstr>PowerPoint Presentation</vt:lpstr>
      <vt:lpstr>Progress Monitoring Baseline</vt:lpstr>
      <vt:lpstr>Psychometric Baseline Data</vt:lpstr>
      <vt:lpstr>PowerPoint Presentation</vt:lpstr>
      <vt:lpstr>Direct Behavior Rating</vt:lpstr>
      <vt:lpstr>Monitoring Progress and Evaluating Outcomes</vt:lpstr>
      <vt:lpstr>PowerPoint Presentation</vt:lpstr>
      <vt:lpstr>Sample PND</vt:lpstr>
      <vt:lpstr>PND Tool</vt:lpstr>
      <vt:lpstr>Generalization</vt:lpstr>
      <vt:lpstr>Facilitating Generalization</vt:lpstr>
      <vt:lpstr>Rapport: Readiness for Change     Motivational Interviewing - Miller &amp; Rollnick, 2002</vt:lpstr>
      <vt:lpstr>Building Rapport with Angry, Aggressive Young Clients</vt:lpstr>
      <vt:lpstr>CBT Orientation</vt:lpstr>
      <vt:lpstr>CBT Orientation</vt:lpstr>
      <vt:lpstr>CBT Orientation</vt:lpstr>
      <vt:lpstr>PowerPoint Presentation</vt:lpstr>
      <vt:lpstr>Overview of Anger Coping Program</vt:lpstr>
      <vt:lpstr>Overview of Anger Coping Program</vt:lpstr>
      <vt:lpstr>Group Treatment in School, Residential Facility, or Clinic Setting</vt:lpstr>
      <vt:lpstr>Role of Classroom Teacher(s)</vt:lpstr>
      <vt:lpstr>PowerPoint Presentation</vt:lpstr>
      <vt:lpstr>PowerPoint Presentation</vt:lpstr>
      <vt:lpstr>FOSTERING the Collaboration</vt:lpstr>
      <vt:lpstr>FOSTERING the Collaboration</vt:lpstr>
      <vt:lpstr>Getting Started:  Group Composition</vt:lpstr>
      <vt:lpstr>Getting Started:  Prior to Each Session</vt:lpstr>
      <vt:lpstr>Getting Started:  Preparing for the First Meeting</vt:lpstr>
      <vt:lpstr>Point System</vt:lpstr>
      <vt:lpstr>Group Incentives or “Teamwork Points”</vt:lpstr>
      <vt:lpstr>Strike System</vt:lpstr>
      <vt:lpstr>Ongoing Behavior Problems</vt:lpstr>
      <vt:lpstr>ANGER COPING INTERVENTION Session 1 - Overview</vt:lpstr>
      <vt:lpstr>ANGER COPING INTERVENTION Session 1</vt:lpstr>
      <vt:lpstr>PowerPoint Presentation</vt:lpstr>
      <vt:lpstr>PowerPoint Presentation</vt:lpstr>
      <vt:lpstr>Session Closing Activities</vt:lpstr>
      <vt:lpstr>ANGER COPING INTERVENTION Session 2: Overview</vt:lpstr>
      <vt:lpstr>ANGER COPING INTERVENTION Session 2: Goal Setting</vt:lpstr>
      <vt:lpstr>PowerPoint Presentation</vt:lpstr>
      <vt:lpstr>Short and Long Term Goals</vt:lpstr>
      <vt:lpstr>Short Term and  Long Term Goals</vt:lpstr>
      <vt:lpstr>Session 3 &amp; 4-  Anger Management</vt:lpstr>
      <vt:lpstr>ANGER COPING INTERVENTION Session 3: Overview</vt:lpstr>
      <vt:lpstr>ANGER COPING INTERVENTION Session 3</vt:lpstr>
      <vt:lpstr>Anger Management Training:  Sample Self-Statements</vt:lpstr>
      <vt:lpstr>PowerPoint Presentation</vt:lpstr>
      <vt:lpstr>ANGER COPING INTERVENTION Session 4: OVERVIEW</vt:lpstr>
      <vt:lpstr>ANGER COPING INTERVENTION Session 4</vt:lpstr>
      <vt:lpstr>ANGER COPING INTERVENTION Session 4</vt:lpstr>
      <vt:lpstr>ANGER COPING INTERVENTION Session 5:OVERVIEW</vt:lpstr>
      <vt:lpstr>Session 5: Perspective Taking</vt:lpstr>
      <vt:lpstr>ANGER COPING INTERVENTION Session 5: Different Perspectives </vt:lpstr>
      <vt:lpstr>PowerPoint Presentation</vt:lpstr>
      <vt:lpstr>PowerPoint Presentation</vt:lpstr>
      <vt:lpstr>ANGER COPING INTERVENTION Session 6:Looking at Anger Overview</vt:lpstr>
      <vt:lpstr>ANGER COPING INTERVENTION Session 6: What Does Anger Look Like? </vt:lpstr>
      <vt:lpstr>PowerPoint Presentation</vt:lpstr>
      <vt:lpstr>ANGER COPING INTERVENTION Session 7: What Does Anger Feel Like Overview</vt:lpstr>
      <vt:lpstr>ANGER COPING INTERVENTION Session 7: What Does Anger Feel Like? </vt:lpstr>
      <vt:lpstr>Session 7: What Does Anger Feel Like? </vt:lpstr>
      <vt:lpstr>Sessions 8 and 9:  Problem Solving</vt:lpstr>
      <vt:lpstr>ANGER COPING INTERVENTION Session 8: Problems and Choices </vt:lpstr>
      <vt:lpstr>Social Problem-Solving: Applying the Model</vt:lpstr>
      <vt:lpstr>Problem Identification: John pushes ahead of me in line at a kickball game.</vt:lpstr>
      <vt:lpstr>ANGER COPING INTERVENTION Session 9:Choices and Consequences</vt:lpstr>
      <vt:lpstr>ANGER COPING INTERVENTION Session 10 through End:  Problem Solving </vt:lpstr>
      <vt:lpstr>ANGER COPING INTERVENTION Session 10 through End:  Problem Solving</vt:lpstr>
      <vt:lpstr>Termination/Celebration</vt:lpstr>
      <vt:lpstr>Maintenance and Relapse Prevention</vt:lpstr>
      <vt:lpstr>PowerPoint Presentation</vt:lpstr>
      <vt:lpstr>Common “Big Ideas” of AC/TF </vt:lpstr>
      <vt:lpstr>Think First</vt:lpstr>
      <vt:lpstr>Think First:  Training Objectives</vt:lpstr>
      <vt:lpstr>Best Candidates </vt:lpstr>
      <vt:lpstr>Screening Aids</vt:lpstr>
      <vt:lpstr>Think First</vt:lpstr>
      <vt:lpstr>Similarities and Differences from Anger Coping</vt:lpstr>
      <vt:lpstr>Think First Skill Areas</vt:lpstr>
      <vt:lpstr>Session Structure</vt:lpstr>
      <vt:lpstr>Module Organization - 1</vt:lpstr>
      <vt:lpstr>Module Organization - 2</vt:lpstr>
      <vt:lpstr>Think First Module I</vt:lpstr>
      <vt:lpstr>Module 1 Overview</vt:lpstr>
      <vt:lpstr>Module 1-Trainers’ Hints</vt:lpstr>
      <vt:lpstr>Think First Module I continued</vt:lpstr>
      <vt:lpstr>Think First Module I continued</vt:lpstr>
      <vt:lpstr>PowerPoint Presentation</vt:lpstr>
      <vt:lpstr>Think First Module I continued</vt:lpstr>
      <vt:lpstr>Think First Module I continued</vt:lpstr>
      <vt:lpstr>Personal Choice Behaviors</vt:lpstr>
      <vt:lpstr>Think First Module I  Consequences</vt:lpstr>
      <vt:lpstr>Think First Module I continued</vt:lpstr>
      <vt:lpstr>Think First Module I concludes</vt:lpstr>
      <vt:lpstr>Think First Module II Overview</vt:lpstr>
      <vt:lpstr>Module 2-Trainers’ Hints</vt:lpstr>
      <vt:lpstr> Think First Module II </vt:lpstr>
      <vt:lpstr> Think First Module II </vt:lpstr>
      <vt:lpstr> Think First Module II </vt:lpstr>
      <vt:lpstr> Think First Module II </vt:lpstr>
      <vt:lpstr>PowerPoint Presentation</vt:lpstr>
      <vt:lpstr>Think First MODULE II continued</vt:lpstr>
      <vt:lpstr> Think First Module II </vt:lpstr>
      <vt:lpstr>Incident + Cue + Anger Control</vt:lpstr>
      <vt:lpstr>MODULE II concludes</vt:lpstr>
      <vt:lpstr>Think First Module III Overview</vt:lpstr>
      <vt:lpstr>Think First Module III Trainers’ Hints</vt:lpstr>
      <vt:lpstr>Think First Module III</vt:lpstr>
      <vt:lpstr>Module III continued</vt:lpstr>
      <vt:lpstr>Module III continues</vt:lpstr>
      <vt:lpstr>Module III concludes </vt:lpstr>
      <vt:lpstr>MODULE IV Self-Instruction and Consequential Thinking - OVERVIEW</vt:lpstr>
      <vt:lpstr> MODULE IV  Trainers’ Hints </vt:lpstr>
      <vt:lpstr>  MODULE IV   </vt:lpstr>
      <vt:lpstr> MODULE IV continued </vt:lpstr>
      <vt:lpstr>MODULE IV continued</vt:lpstr>
      <vt:lpstr>MODULE IV continued</vt:lpstr>
      <vt:lpstr>MODULE IV continued</vt:lpstr>
      <vt:lpstr>MODULE IV concludes</vt:lpstr>
      <vt:lpstr>Module IV concludes</vt:lpstr>
      <vt:lpstr>MODULE  V Social Problem Solving - Overview</vt:lpstr>
      <vt:lpstr>MODULE  V Social Problem Solving</vt:lpstr>
      <vt:lpstr>MODULE  V Trainers’ Hints</vt:lpstr>
      <vt:lpstr>MODULE  V continued</vt:lpstr>
      <vt:lpstr>MODULE  V continued</vt:lpstr>
      <vt:lpstr>MODULE  V continued</vt:lpstr>
      <vt:lpstr> MODULE  V continued </vt:lpstr>
      <vt:lpstr>MODULE  V continued</vt:lpstr>
      <vt:lpstr>MODULE  V continued</vt:lpstr>
      <vt:lpstr> Worst and Most Likely</vt:lpstr>
      <vt:lpstr>MODULE  V continued</vt:lpstr>
      <vt:lpstr> MODULE  V completed </vt:lpstr>
      <vt:lpstr>When Formal Curriculum is Finished</vt:lpstr>
      <vt:lpstr>When Formal Curriculum is Finished</vt:lpstr>
      <vt:lpstr>Maintenance and Relapse  </vt:lpstr>
      <vt:lpstr>Therapeutic Interviewing using  Problem-Solving Discourse</vt:lpstr>
      <vt:lpstr>Three Levels of Social and Emotional Support in School </vt:lpstr>
      <vt:lpstr>Tier 3 Support</vt:lpstr>
      <vt:lpstr>Working with Individual Adolescents  General Considerations</vt:lpstr>
      <vt:lpstr>Problem-Solving Discourse      Meichenbaum, 2008</vt:lpstr>
      <vt:lpstr>Problem-Solving Discourse</vt:lpstr>
      <vt:lpstr>PSD PHASE I - PREPARATION</vt:lpstr>
      <vt:lpstr>PSD PHASE I - PREPARATION</vt:lpstr>
      <vt:lpstr>THIS VIDEO DEMONSTRATION…</vt:lpstr>
      <vt:lpstr>PSD PHASE I - PREPARATION</vt:lpstr>
      <vt:lpstr>PSD PHASE I - PREPARATION</vt:lpstr>
      <vt:lpstr>PSD PHASE II - PROBLEM SOLVING</vt:lpstr>
      <vt:lpstr>PSD PHASE II - PROBLEM SOLVING</vt:lpstr>
      <vt:lpstr>PSD PHASE II - PROBLEM SOLVING</vt:lpstr>
      <vt:lpstr>PSD PHASE II - PROBLEM SOLVING</vt:lpstr>
      <vt:lpstr>PSD PHASE III - IMPLEMENTATION</vt:lpstr>
      <vt:lpstr>PSD PHASE III - IMPLEMENTATION</vt:lpstr>
      <vt:lpstr>PSD PHASE III - IMPLEMENTATION</vt:lpstr>
      <vt:lpstr>PSD PHASE III - IMPLEMENTATION</vt:lpstr>
      <vt:lpstr>PROBLEM-SOLVING DISCOURSE: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Larson</dc:creator>
  <cp:lastModifiedBy>Jim Larson</cp:lastModifiedBy>
  <cp:revision>265</cp:revision>
  <dcterms:created xsi:type="dcterms:W3CDTF">2011-12-28T16:31:39Z</dcterms:created>
  <dcterms:modified xsi:type="dcterms:W3CDTF">2014-09-23T18:09:04Z</dcterms:modified>
</cp:coreProperties>
</file>